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3"/>
  </p:notesMasterIdLst>
  <p:sldIdLst>
    <p:sldId id="283" r:id="rId2"/>
    <p:sldId id="282" r:id="rId3"/>
    <p:sldId id="286" r:id="rId4"/>
    <p:sldId id="287" r:id="rId5"/>
    <p:sldId id="284" r:id="rId6"/>
    <p:sldId id="275" r:id="rId7"/>
    <p:sldId id="276" r:id="rId8"/>
    <p:sldId id="263" r:id="rId9"/>
    <p:sldId id="259" r:id="rId10"/>
    <p:sldId id="272" r:id="rId11"/>
    <p:sldId id="279" r:id="rId12"/>
    <p:sldId id="261" r:id="rId13"/>
    <p:sldId id="273" r:id="rId14"/>
    <p:sldId id="260" r:id="rId15"/>
    <p:sldId id="280" r:id="rId16"/>
    <p:sldId id="281" r:id="rId17"/>
    <p:sldId id="262" r:id="rId18"/>
    <p:sldId id="266" r:id="rId19"/>
    <p:sldId id="265" r:id="rId20"/>
    <p:sldId id="264" r:id="rId21"/>
    <p:sldId id="271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43" autoAdjust="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4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0475-33BF-4FCB-AA97-D74C026DEDBA}" type="datetimeFigureOut">
              <a:rPr lang="de-CH" smtClean="0"/>
              <a:t>10.05.2013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8156D-0237-4B3A-88D3-A0B508CDD4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4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80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80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156D-0237-4B3A-88D3-A0B508CDD4B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80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2512913"/>
            <a:ext cx="7128791" cy="1470025"/>
          </a:xfrm>
        </p:spPr>
        <p:txBody>
          <a:bodyPr>
            <a:normAutofit/>
          </a:bodyPr>
          <a:lstStyle>
            <a:lvl1pPr algn="l">
              <a:lnSpc>
                <a:spcPts val="42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it-IT" dirty="0" err="1" smtClean="0"/>
              <a:t>Testpräsentation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</a:t>
            </a:r>
            <a:r>
              <a:rPr lang="it-IT" dirty="0" err="1" smtClean="0"/>
              <a:t>den</a:t>
            </a:r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/>
              <a:t>Informationsdienst</a:t>
            </a:r>
            <a:endParaRPr lang="it-I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47664" y="4005064"/>
            <a:ext cx="7128792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Vorschlag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die </a:t>
            </a:r>
            <a:r>
              <a:rPr lang="it-IT" dirty="0" err="1" smtClean="0"/>
              <a:t>neuen</a:t>
            </a:r>
            <a:r>
              <a:rPr lang="it-IT" dirty="0" smtClean="0"/>
              <a:t> </a:t>
            </a:r>
            <a:r>
              <a:rPr lang="it-IT" dirty="0" err="1" smtClean="0"/>
              <a:t>Präsentationen</a:t>
            </a:r>
            <a:r>
              <a:rPr lang="it-IT" dirty="0" smtClean="0"/>
              <a:t> </a:t>
            </a:r>
            <a:r>
              <a:rPr lang="it-IT" dirty="0" err="1" smtClean="0"/>
              <a:t>für</a:t>
            </a:r>
            <a:r>
              <a:rPr lang="it-IT" dirty="0" smtClean="0"/>
              <a:t> alle </a:t>
            </a:r>
            <a:r>
              <a:rPr lang="it-IT" dirty="0" err="1" smtClean="0"/>
              <a:t>Direktionen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3BD4-30E3-4749-ADE7-EAC8C7B4E267}" type="datetime6">
              <a:rPr lang="de-CH" smtClean="0"/>
              <a:t>Mai 13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861175" y="617538"/>
            <a:ext cx="1673225" cy="6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r>
              <a:rPr lang="de-DE" sz="850" spc="40" dirty="0" smtClean="0"/>
              <a:t>Direktion für Tiefbau </a:t>
            </a:r>
            <a:br>
              <a:rPr lang="de-DE" sz="850" spc="40" dirty="0" smtClean="0"/>
            </a:br>
            <a:r>
              <a:rPr lang="de-DE" sz="850" spc="40" dirty="0" smtClean="0"/>
              <a:t>Verkehr und Stadtgrün</a:t>
            </a:r>
            <a:br>
              <a:rPr lang="de-DE" sz="850" spc="40" dirty="0" smtClean="0"/>
            </a:b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spc="40" baseline="0" dirty="0" smtClean="0"/>
              <a:t>Entsorgung + Recycling</a:t>
            </a:r>
          </a:p>
        </p:txBody>
      </p:sp>
      <p:pic>
        <p:nvPicPr>
          <p:cNvPr id="11" name="Picture 7" descr="logo_bernstad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41313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693738" y="1117600"/>
            <a:ext cx="1885950" cy="341313"/>
            <a:chOff x="3014" y="647"/>
            <a:chExt cx="1188" cy="215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014" y="647"/>
              <a:ext cx="594" cy="215"/>
            </a:xfrm>
            <a:prstGeom prst="rect">
              <a:avLst/>
            </a:prstGeom>
            <a:solidFill>
              <a:srgbClr val="EB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608" y="647"/>
              <a:ext cx="594" cy="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929563" y="65976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79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54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19AD-F351-4932-B898-9FF0795EB3BE}" type="datetime6">
              <a:rPr lang="de-CH" smtClean="0"/>
              <a:t>Mai 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4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3FCE-4BB9-4F6C-BF6B-A6699892D8F8}" type="datetime6">
              <a:rPr lang="de-CH" smtClean="0"/>
              <a:t>Mai 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8418-11DB-494C-9354-5D43B1C68F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558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it-I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D255-A093-4992-A0F9-9FCA3AABA886}" type="datetime6">
              <a:rPr lang="de-CH" smtClean="0"/>
              <a:t>Mai 13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73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F403-FB6B-4F24-9715-597120B20A66}" type="datetime6">
              <a:rPr lang="de-CH" smtClean="0"/>
              <a:t>Mai 13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73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132856"/>
            <a:ext cx="5111750" cy="39933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I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F56B-EFC6-4983-84EF-2288479E38CB}" type="datetime6">
              <a:rPr lang="de-CH" smtClean="0"/>
              <a:t>Mai 13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4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4" y="2204865"/>
            <a:ext cx="5976664" cy="3888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it-I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9156-37AD-4370-BB71-4DC13E04EE70}" type="datetime6">
              <a:rPr lang="de-CH" smtClean="0"/>
              <a:t>Mai 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((Thema der Präsentation))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/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16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l"/>
            <a:r>
              <a:rPr lang="de-DE" dirty="0" smtClean="0"/>
              <a:t>Titelmasterformat durch Klicken bearbeiten</a:t>
            </a:r>
            <a:endParaRPr lang="it-I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it-I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200" y="6356350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1ED4-A9B6-4044-BC30-C1495826CE01}" type="datetime6">
              <a:rPr lang="de-CH" smtClean="0"/>
              <a:t>Mai 13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CH" sz="900" b="1" smtClean="0">
                <a:solidFill>
                  <a:srgbClr val="EB0026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de-CH" dirty="0" smtClean="0"/>
              <a:t>Portrait ERB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4EE6-7D8D-4FCD-843E-ADAC82A34A2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70700" y="477838"/>
            <a:ext cx="2165796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11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850" spc="40" dirty="0" smtClean="0"/>
              <a:t>Entsorgung</a:t>
            </a:r>
            <a:r>
              <a:rPr lang="de-DE" sz="850" spc="40" baseline="0" dirty="0" smtClean="0"/>
              <a:t> + Recycling</a:t>
            </a:r>
            <a:r>
              <a:rPr lang="de-DE" sz="850" spc="40" dirty="0" smtClean="0"/>
              <a:t/>
            </a:r>
            <a:br>
              <a:rPr lang="de-DE" sz="850" spc="40" dirty="0" smtClean="0"/>
            </a:br>
            <a:r>
              <a:rPr lang="de-DE" sz="850" b="1" spc="40" dirty="0" smtClean="0"/>
              <a:t>Stadt Bern</a:t>
            </a:r>
            <a:br>
              <a:rPr lang="de-DE" sz="850" b="1" spc="40" dirty="0" smtClean="0"/>
            </a:br>
            <a:endParaRPr lang="de-DE" sz="850" b="1" spc="40" dirty="0" smtClean="0"/>
          </a:p>
          <a:p>
            <a:pPr>
              <a:spcBef>
                <a:spcPct val="50000"/>
              </a:spcBef>
              <a:defRPr/>
            </a:pPr>
            <a:endParaRPr lang="de-DE" sz="850" dirty="0" smtClean="0"/>
          </a:p>
        </p:txBody>
      </p:sp>
      <p:pic>
        <p:nvPicPr>
          <p:cNvPr id="8" name="Picture 7" descr="logo_bernstad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3850"/>
            <a:ext cx="2762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2900"/>
        </a:lnSpc>
        <a:spcBef>
          <a:spcPct val="0"/>
        </a:spcBef>
        <a:buNone/>
        <a:defRPr lang="it-IT" sz="24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6700" indent="-2667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spcBef>
          <a:spcPct val="20000"/>
        </a:spcBef>
        <a:buSzPct val="80000"/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h/url?sa=i&amp;rct=j&amp;q=gr%C3%BCnabfuhr+container&amp;source=images&amp;cd=&amp;cad=rja&amp;docid=ge6W9NpJef61rM&amp;tbnid=I1e9cBdsp5Iv2M:&amp;ved=0CAUQjRw&amp;url=http://www.bern-ost.ch/index.php?p=50&amp;q=9110&amp;ei=u7GHUYPtOIPFOZyggYgC&amp;bvm=bv.45960087,d.ZWU&amp;psig=AFQjCNGaKuznsfOCL8lvo8AIMMHZPal3yw&amp;ust=13679336974987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992887" cy="2262113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</a:pPr>
            <a:r>
              <a:rPr lang="de-CH" sz="2800" dirty="0" smtClean="0"/>
              <a:t>Senkung Kehricht-Verursachergebühren</a:t>
            </a:r>
            <a:br>
              <a:rPr lang="de-CH" sz="2800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sz="800" dirty="0" smtClean="0"/>
              <a:t/>
            </a:r>
            <a:br>
              <a:rPr lang="de-CH" sz="800" dirty="0" smtClean="0"/>
            </a:b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/>
              <a:t>Erweiterung </a:t>
            </a:r>
            <a:r>
              <a:rPr lang="de-CH" sz="2800" dirty="0" smtClean="0"/>
              <a:t>Grüngutsammlung</a:t>
            </a:r>
            <a:br>
              <a:rPr lang="de-CH" sz="2800" dirty="0" smtClean="0"/>
            </a:br>
            <a:endParaRPr lang="de-CH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5877272"/>
            <a:ext cx="8064896" cy="432048"/>
          </a:xfrm>
        </p:spPr>
        <p:txBody>
          <a:bodyPr>
            <a:normAutofit/>
          </a:bodyPr>
          <a:lstStyle/>
          <a:p>
            <a:r>
              <a:rPr lang="de-CH" sz="1400" dirty="0" smtClean="0"/>
              <a:t>Medienkonferenz vom 13. Mai 2013</a:t>
            </a:r>
            <a:endParaRPr lang="de-CH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486440" cy="30815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7" y="3573016"/>
            <a:ext cx="4391406" cy="17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Neue Entsorgungswege: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Gartenabfälle alleine können kompostiert werden.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Speisereste können nicht mehr kompostiert werden (Salzgehalt, Fleischreste, Flüssigkeit)</a:t>
            </a:r>
          </a:p>
          <a:p>
            <a:endParaRPr lang="de-CH" dirty="0"/>
          </a:p>
          <a:p>
            <a:r>
              <a:rPr lang="de-CH" dirty="0" smtClean="0"/>
              <a:t>Neu werden die gesammelten Bioabfälle in einer Vergärungsanlage behandelt.</a:t>
            </a:r>
          </a:p>
          <a:p>
            <a:endParaRPr lang="de-CH" dirty="0"/>
          </a:p>
          <a:p>
            <a:r>
              <a:rPr lang="de-CH" dirty="0" smtClean="0"/>
              <a:t>Herstellung von Biogas und anschliessend Kompostierung mit Verwertung als Dünger</a:t>
            </a:r>
          </a:p>
          <a:p>
            <a:endParaRPr lang="de-CH" dirty="0"/>
          </a:p>
          <a:p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10</a:t>
            </a:fld>
            <a:endParaRPr lang="de-CH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67544" y="476672"/>
            <a:ext cx="5699125" cy="365125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Ökologisch sinnvoll: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808312"/>
          </a:xfrm>
        </p:spPr>
        <p:txBody>
          <a:bodyPr>
            <a:normAutofit/>
          </a:bodyPr>
          <a:lstStyle/>
          <a:p>
            <a:r>
              <a:rPr lang="de-CH" dirty="0" smtClean="0"/>
              <a:t>Ökobilanz-Studie zeigt, dass das </a:t>
            </a:r>
            <a:r>
              <a:rPr lang="de-CH" dirty="0"/>
              <a:t>gesammelte </a:t>
            </a:r>
            <a:r>
              <a:rPr lang="de-CH" dirty="0" err="1"/>
              <a:t>Grüngut</a:t>
            </a:r>
            <a:r>
              <a:rPr lang="de-CH" dirty="0"/>
              <a:t> nicht nur ein Abfallwertstoff, sondern darüber hinaus eine hochwertige Nährstoffquelle darstellt und daher so oft wie möglich wieder verwendet werden </a:t>
            </a:r>
            <a:r>
              <a:rPr lang="de-CH" dirty="0" smtClean="0"/>
              <a:t>sollte.</a:t>
            </a:r>
          </a:p>
          <a:p>
            <a:endParaRPr lang="de-CH" dirty="0" smtClean="0"/>
          </a:p>
          <a:p>
            <a:r>
              <a:rPr lang="de-CH" dirty="0" smtClean="0"/>
              <a:t>Kaskadennutzung (1. Biogas, 2. Dünger)  ist ökologischer als direkte Verbrennung</a:t>
            </a:r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11</a:t>
            </a:fld>
            <a:endParaRPr lang="de-CH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67544" y="476672"/>
            <a:ext cx="5699125" cy="365125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7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Neu: ganzjährige Sammlung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6506" y="1916832"/>
            <a:ext cx="8229600" cy="4392488"/>
          </a:xfrm>
        </p:spPr>
        <p:txBody>
          <a:bodyPr>
            <a:normAutofit/>
          </a:bodyPr>
          <a:lstStyle/>
          <a:p>
            <a:r>
              <a:rPr lang="de-CH" sz="1800" dirty="0" smtClean="0"/>
              <a:t>Heute werden die Grünabfälle von März bis Anfang Dezember in einem 14-tägigen Rhythmus gesammelt; in den Wintermonaten ruht die Sammlung.</a:t>
            </a:r>
          </a:p>
          <a:p>
            <a:endParaRPr lang="de-CH" sz="1800" dirty="0" smtClean="0"/>
          </a:p>
          <a:p>
            <a:r>
              <a:rPr lang="de-CH" sz="1800" dirty="0" smtClean="0"/>
              <a:t>NEU soll die Sammlung ganzjährig durchgeführt werden:</a:t>
            </a:r>
            <a:br>
              <a:rPr lang="de-CH" sz="1800" dirty="0" smtClean="0"/>
            </a:br>
            <a:r>
              <a:rPr lang="de-CH" sz="1800" dirty="0" smtClean="0"/>
              <a:t>von März bis November wöchentlich und in den Wintermonaten alle zwei Wochen. Gesamtes Stadtgebiet, inkl. Innenstadt.</a:t>
            </a:r>
          </a:p>
          <a:p>
            <a:endParaRPr lang="de-CH" sz="1800" dirty="0" smtClean="0"/>
          </a:p>
          <a:p>
            <a:r>
              <a:rPr lang="de-CH" sz="1800" dirty="0" smtClean="0"/>
              <a:t>Dabei werden die Grünabfälle weiterhin in normierten Grüncontainern bereitgestellt und neu mit elektronischem Transponder gekennzeichnet.</a:t>
            </a:r>
          </a:p>
          <a:p>
            <a:endParaRPr lang="de-CH" sz="1800" dirty="0" smtClean="0"/>
          </a:p>
          <a:p>
            <a:r>
              <a:rPr lang="de-CH" sz="1800" dirty="0" smtClean="0"/>
              <a:t>Ausnahmen sind aus hygienischen Gründen auch </a:t>
            </a:r>
            <a:br>
              <a:rPr lang="de-CH" sz="1800" dirty="0" smtClean="0"/>
            </a:br>
            <a:r>
              <a:rPr lang="de-CH" sz="1800" dirty="0" smtClean="0"/>
              <a:t>in der Innenstadt nicht möglich.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12</a:t>
            </a:fld>
            <a:endParaRPr lang="de-CH"/>
          </a:p>
        </p:txBody>
      </p:sp>
      <p:sp>
        <p:nvSpPr>
          <p:cNvPr id="11" name="Fußzeilenplatzhalter 2"/>
          <p:cNvSpPr txBox="1">
            <a:spLocks/>
          </p:cNvSpPr>
          <p:nvPr/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b="1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  <p:pic>
        <p:nvPicPr>
          <p:cNvPr id="1026" name="Picture 2" descr="http://www.bern-ost.ch/_upload/_eintraege/_bilder/c5fa3b28c50108c2ba63cd0531d19cd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2096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Empfehlung für die Sammlung zu Hause: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r>
              <a:rPr lang="de-CH" dirty="0"/>
              <a:t>Die einzelnen Haushalte verwenden zur Sammlung der organischen Abfälle mit Vorteil </a:t>
            </a:r>
            <a:r>
              <a:rPr lang="de-CH" dirty="0" smtClean="0"/>
              <a:t>„</a:t>
            </a:r>
            <a:r>
              <a:rPr lang="de-CH" dirty="0" err="1"/>
              <a:t>Kompostkübeli</a:t>
            </a:r>
            <a:r>
              <a:rPr lang="de-CH" dirty="0"/>
              <a:t>“ und so genannte </a:t>
            </a:r>
            <a:r>
              <a:rPr lang="de-CH" dirty="0" err="1"/>
              <a:t>Compobags</a:t>
            </a:r>
            <a:r>
              <a:rPr lang="de-CH" dirty="0"/>
              <a:t> mit </a:t>
            </a:r>
            <a:r>
              <a:rPr lang="de-CH" dirty="0" smtClean="0"/>
              <a:t>Gitternetzaufdruck.</a:t>
            </a:r>
          </a:p>
          <a:p>
            <a:endParaRPr lang="de-CH" dirty="0" smtClean="0"/>
          </a:p>
          <a:p>
            <a:endParaRPr lang="de-CH" dirty="0"/>
          </a:p>
          <a:p>
            <a:endParaRPr lang="de-CH" b="1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13</a:t>
            </a:fld>
            <a:endParaRPr lang="de-CH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67544" y="476672"/>
            <a:ext cx="5699125" cy="365125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/>
          <a:stretch/>
        </p:blipFill>
        <p:spPr bwMode="auto">
          <a:xfrm>
            <a:off x="3438525" y="3825205"/>
            <a:ext cx="2071514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Nicht öffentlich gesammelt werden: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Weiterhin die Speiseabfälle aus Restaurants, Kantinen, </a:t>
            </a:r>
            <a:r>
              <a:rPr lang="de-CH" dirty="0" err="1" smtClean="0"/>
              <a:t>Takeaways</a:t>
            </a:r>
            <a:r>
              <a:rPr lang="de-CH" dirty="0" smtClean="0"/>
              <a:t> und anderen lebensmittelverarbeitenden Gewerbebetrieben.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Es existiert ein gut funktionierendes Entsorgungssystem von spezialisierten Privatfirmen. </a:t>
            </a:r>
          </a:p>
          <a:p>
            <a:endParaRPr lang="de-CH" dirty="0"/>
          </a:p>
          <a:p>
            <a:r>
              <a:rPr lang="de-CH" dirty="0" smtClean="0"/>
              <a:t>Diese Abfälle dürfen nach übergeordnetem Recht (VTNP) nicht in offenen Kehricht-Fahrzeugen transportiert werden.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14</a:t>
            </a:fld>
            <a:endParaRPr lang="de-CH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67544" y="476672"/>
            <a:ext cx="5699125" cy="365125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61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Investitionskredit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15</a:t>
            </a:fld>
            <a:endParaRPr lang="de-CH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66005"/>
              </p:ext>
            </p:extLst>
          </p:nvPr>
        </p:nvGraphicFramePr>
        <p:xfrm>
          <a:off x="539553" y="2060848"/>
          <a:ext cx="7704856" cy="37444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4307968"/>
                <a:gridCol w="3396888"/>
              </a:tblGrid>
              <a:tr h="4471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spc="40" dirty="0">
                          <a:effectLst/>
                        </a:rPr>
                        <a:t>Kostenposition</a:t>
                      </a:r>
                      <a:endParaRPr lang="de-CH" sz="180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spc="40">
                          <a:effectLst/>
                        </a:rPr>
                        <a:t>Betrag in Fr.</a:t>
                      </a:r>
                      <a:endParaRPr lang="de-CH" sz="1800" spc="4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2 Kehrichtwagen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900 000.00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Befristet angestellte Arbeitskräfte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>
                          <a:effectLst/>
                        </a:rPr>
                        <a:t>51 000.00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Softwareprogrammierungen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30 000.00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Hotline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100 000.00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Weitere </a:t>
                      </a:r>
                      <a:r>
                        <a:rPr lang="de-DE" sz="1800" b="0" spc="40" dirty="0" err="1">
                          <a:effectLst/>
                        </a:rPr>
                        <a:t>Informationsmassnahmen</a:t>
                      </a:r>
                      <a:r>
                        <a:rPr lang="de-DE" sz="1800" b="0" spc="40" dirty="0">
                          <a:effectLst/>
                        </a:rPr>
                        <a:t> 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80 000.00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Eigenleistungen, Diverses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65 000.00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Total (exkl. MWST)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1 226 000.00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 dirty="0">
                          <a:effectLst/>
                        </a:rPr>
                        <a:t>Mehrwert</a:t>
                      </a:r>
                      <a:r>
                        <a:rPr lang="de-CH" sz="1800" b="0" spc="40" dirty="0">
                          <a:effectLst/>
                        </a:rPr>
                        <a:t>s</a:t>
                      </a:r>
                      <a:r>
                        <a:rPr lang="de-DE" sz="1800" b="0" spc="40" dirty="0">
                          <a:effectLst/>
                        </a:rPr>
                        <a:t>teuer 8.0%</a:t>
                      </a:r>
                      <a:endParaRPr lang="de-CH" sz="1800" b="0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0" spc="40">
                          <a:effectLst/>
                        </a:rPr>
                        <a:t>98 080.00</a:t>
                      </a:r>
                      <a:endParaRPr lang="de-CH" sz="1800" b="0" spc="4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35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1" spc="40" dirty="0">
                          <a:effectLst/>
                        </a:rPr>
                        <a:t>Total Kosten (inkl. MWST)</a:t>
                      </a:r>
                      <a:endParaRPr lang="de-CH" sz="1800" b="1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DE" sz="1800" b="1" spc="40" dirty="0">
                          <a:effectLst/>
                        </a:rPr>
                        <a:t>1 324 080.00</a:t>
                      </a:r>
                      <a:endParaRPr lang="de-CH" sz="1800" b="1" spc="4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720080"/>
          </a:xfrm>
        </p:spPr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Betriebskosten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16</a:t>
            </a:fld>
            <a:endParaRPr lang="de-CH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27018"/>
              </p:ext>
            </p:extLst>
          </p:nvPr>
        </p:nvGraphicFramePr>
        <p:xfrm>
          <a:off x="539552" y="1484784"/>
          <a:ext cx="7704856" cy="44644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618606"/>
                <a:gridCol w="3086250"/>
              </a:tblGrid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Betriebskosten</a:t>
                      </a:r>
                      <a:endParaRPr lang="de-CH" sz="180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 Jahr</a:t>
                      </a:r>
                      <a:endParaRPr lang="de-CH" sz="180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80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Bisherige Kosten Grüngutsammlung</a:t>
                      </a:r>
                      <a:endParaRPr lang="de-CH" sz="180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1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Fr. 1</a:t>
                      </a:r>
                      <a:r>
                        <a:rPr lang="de-CH" sz="1800" b="1" spc="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070 000</a:t>
                      </a:r>
                      <a:r>
                        <a:rPr lang="de-CH" sz="1800" b="1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endParaRPr lang="de-CH" sz="1800" b="1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Mehrkosten Fahrzeuge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   295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Mehrkosten Personal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   590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Mehrkosten Verwertung </a:t>
                      </a:r>
                      <a:r>
                        <a:rPr lang="de-CH" sz="1800" b="0" spc="40" dirty="0" err="1">
                          <a:effectLst/>
                        </a:rPr>
                        <a:t>Grüngut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   635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01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Mehrkosten </a:t>
                      </a:r>
                      <a:r>
                        <a:rPr lang="de-CH" sz="1800" b="0" spc="40" dirty="0" smtClean="0">
                          <a:effectLst/>
                        </a:rPr>
                        <a:t>Miete</a:t>
                      </a:r>
                      <a:r>
                        <a:rPr lang="de-CH" sz="1800" b="0" spc="40" dirty="0">
                          <a:effectLst/>
                        </a:rPr>
                        <a:t>, </a:t>
                      </a:r>
                      <a:r>
                        <a:rPr lang="de-CH" sz="1800" b="0" spc="40" dirty="0" smtClean="0">
                          <a:effectLst/>
                        </a:rPr>
                        <a:t>Admin., </a:t>
                      </a:r>
                      <a:r>
                        <a:rPr lang="de-CH" sz="1800" b="0" spc="40" dirty="0">
                          <a:effectLst/>
                        </a:rPr>
                        <a:t>Disposition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   230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Mindereinnahmen Kehrichtsackgebühr 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   730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Einsparungen Verbrennung Hauskehricht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 -  Fr.    730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0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>
                          <a:effectLst/>
                        </a:rPr>
                        <a:t>Total Mehrkosten pro Jahr (exkl. MWST)</a:t>
                      </a:r>
                      <a:endParaRPr lang="de-CH" sz="1800" b="0" spc="4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0" spc="40" dirty="0">
                          <a:effectLst/>
                        </a:rPr>
                        <a:t>Fr. 1 750 </a:t>
                      </a:r>
                      <a:r>
                        <a:rPr lang="de-CH" sz="1800" b="0" spc="40" dirty="0" smtClean="0">
                          <a:effectLst/>
                        </a:rPr>
                        <a:t>000</a:t>
                      </a:r>
                      <a:endParaRPr lang="de-CH" sz="1800" b="0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07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1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Kosten</a:t>
                      </a:r>
                      <a:r>
                        <a:rPr lang="de-CH" sz="1800" b="1" spc="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erweiterte Grüngutsammlung</a:t>
                      </a:r>
                      <a:endParaRPr lang="de-CH" sz="1800" b="1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e-CH" sz="1800" b="1" spc="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Fr. 2 820 000</a:t>
                      </a:r>
                      <a:endParaRPr lang="de-CH" sz="1800" b="1" spc="4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Neu: Jahresgebühr für Grüncontainer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1299"/>
          </a:xfrm>
        </p:spPr>
        <p:txBody>
          <a:bodyPr/>
          <a:lstStyle/>
          <a:p>
            <a:r>
              <a:rPr lang="de-CH" dirty="0" smtClean="0"/>
              <a:t>Die heutige Grüngutsammlung wird vollumfänglich über die Grundgebühr finanziert.</a:t>
            </a:r>
            <a:endParaRPr lang="de-CH" dirty="0"/>
          </a:p>
          <a:p>
            <a:r>
              <a:rPr lang="de-CH" dirty="0"/>
              <a:t>NEU soll die Sammlung </a:t>
            </a:r>
            <a:r>
              <a:rPr lang="de-CH" dirty="0" smtClean="0"/>
              <a:t>zu rund 60% über die Grundgebühr und zu 40% über eine neue Verursachergebühr finanziert werden.</a:t>
            </a:r>
            <a:endParaRPr lang="de-CH" dirty="0"/>
          </a:p>
          <a:p>
            <a:r>
              <a:rPr lang="de-CH" dirty="0" smtClean="0"/>
              <a:t>Mit dieser Aufteilung können die Containergebühren moderat gehalten werden.</a:t>
            </a:r>
            <a:endParaRPr lang="de-CH" dirty="0"/>
          </a:p>
          <a:p>
            <a:r>
              <a:rPr lang="de-CH" dirty="0" smtClean="0"/>
              <a:t>Die Höhe der Gebühr wird vom Gemeinderat festgelegt. Das Abfallreglement enthält einen Rahmen.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17</a:t>
            </a:fld>
            <a:endParaRPr lang="de-CH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57200" y="476672"/>
            <a:ext cx="5699125" cy="365125"/>
          </a:xfrm>
        </p:spPr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SzPct val="80000"/>
              <a:buFont typeface="Symbol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SzPct val="80000"/>
              <a:buFont typeface="Symbol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SzPct val="80000"/>
              <a:buFont typeface="Symbol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SzPct val="80000"/>
              <a:buFont typeface="Symbol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08104" y="4562054"/>
            <a:ext cx="2967270" cy="18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Containergebühren pro Jahr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18</a:t>
            </a:fld>
            <a:endParaRPr lang="de-CH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457200" y="476672"/>
            <a:ext cx="56991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CH" sz="900" b="1" kern="1200" smtClean="0">
                <a:solidFill>
                  <a:srgbClr val="EB00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116224"/>
              </p:ext>
            </p:extLst>
          </p:nvPr>
        </p:nvGraphicFramePr>
        <p:xfrm>
          <a:off x="611560" y="2348880"/>
          <a:ext cx="64087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Volumen</a:t>
                      </a:r>
                      <a:r>
                        <a:rPr lang="de-CH" baseline="0" dirty="0" smtClean="0"/>
                        <a:t> Container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Gebühr gem. SR-Vortrag April 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Fr.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140 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/>
                        <a:t>50.-</a:t>
                      </a:r>
                      <a:endParaRPr lang="de-C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240 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/>
                        <a:t>85.-</a:t>
                      </a:r>
                      <a:endParaRPr lang="de-C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360 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/>
                        <a:t>130.-</a:t>
                      </a:r>
                      <a:endParaRPr lang="de-C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600 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/>
                        <a:t>215.-</a:t>
                      </a:r>
                      <a:endParaRPr lang="de-CH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800 L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 smtClean="0"/>
                        <a:t>290.-</a:t>
                      </a:r>
                      <a:endParaRPr lang="de-CH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Zeitpunkt der Einführung, Sammelmengen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3"/>
            <a:ext cx="7355160" cy="1944215"/>
          </a:xfrm>
        </p:spPr>
        <p:txBody>
          <a:bodyPr>
            <a:normAutofit/>
          </a:bodyPr>
          <a:lstStyle/>
          <a:p>
            <a:r>
              <a:rPr lang="de-CH" dirty="0" smtClean="0"/>
              <a:t>Die Einführung der erweiterten Grüngutsammlung ist </a:t>
            </a:r>
          </a:p>
          <a:p>
            <a:pPr marL="0" indent="0">
              <a:buNone/>
              <a:tabLst>
                <a:tab pos="266700" algn="l"/>
              </a:tabLst>
            </a:pPr>
            <a:r>
              <a:rPr lang="de-CH" b="1" dirty="0"/>
              <a:t>	</a:t>
            </a:r>
            <a:r>
              <a:rPr lang="de-CH" b="1" dirty="0" smtClean="0"/>
              <a:t>per 1. Januar 2015 </a:t>
            </a:r>
            <a:r>
              <a:rPr lang="de-CH" dirty="0" smtClean="0"/>
              <a:t>geplant.</a:t>
            </a:r>
          </a:p>
          <a:p>
            <a:endParaRPr lang="de-CH" dirty="0"/>
          </a:p>
          <a:p>
            <a:r>
              <a:rPr lang="de-CH" dirty="0" smtClean="0"/>
              <a:t>Je nach Akzeptanz der Berner Bevölkerung erwarten wir eine Sammelmenge von </a:t>
            </a:r>
            <a:r>
              <a:rPr lang="de-CH" b="1" dirty="0" smtClean="0"/>
              <a:t>6000 t – 13000 t</a:t>
            </a:r>
            <a:r>
              <a:rPr lang="de-CH" dirty="0" smtClean="0"/>
              <a:t> pro Jahr (Heute 4500 t)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19</a:t>
            </a:fld>
            <a:endParaRPr lang="de-CH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457200" y="476672"/>
            <a:ext cx="56991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CH" sz="900" b="1" kern="1200" smtClean="0">
                <a:solidFill>
                  <a:srgbClr val="EB00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69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Senkung Kehricht-Verursachergebühren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 smtClean="0"/>
              <a:t>Reduktion Abfallannahmetarife für die Energiezentrale Forsthaus </a:t>
            </a:r>
            <a:br>
              <a:rPr lang="de-CH" dirty="0" smtClean="0"/>
            </a:br>
            <a:r>
              <a:rPr lang="de-CH" dirty="0" smtClean="0"/>
              <a:t>→ Entlastung der Sonderrechnung Entsorgung + Recycling (1.1 </a:t>
            </a:r>
            <a:r>
              <a:rPr lang="de-CH" dirty="0" err="1" smtClean="0"/>
              <a:t>Mio</a:t>
            </a:r>
            <a:r>
              <a:rPr lang="de-CH" dirty="0" smtClean="0"/>
              <a:t>)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Die letztmalige Tarifreduktion 2008 wurde für den Abbau des Defizits der Sonderrechnung Entsorgung + Recycling eingesetzt (0.3 </a:t>
            </a:r>
            <a:r>
              <a:rPr lang="de-CH" dirty="0" err="1" smtClean="0"/>
              <a:t>Mio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dirty="0" smtClean="0"/>
              <a:t>→ Defizitabbau ist erfolgt</a:t>
            </a:r>
          </a:p>
          <a:p>
            <a:endParaRPr lang="de-CH" dirty="0" smtClean="0"/>
          </a:p>
          <a:p>
            <a:r>
              <a:rPr lang="de-CH" dirty="0" smtClean="0"/>
              <a:t>Die beiden Reduktionen sollen integral an die Bevölkerung weiter gegeben werden</a:t>
            </a:r>
            <a:br>
              <a:rPr lang="de-CH" dirty="0" smtClean="0"/>
            </a:br>
            <a:r>
              <a:rPr lang="de-CH" dirty="0" smtClean="0"/>
              <a:t>→ Verursachergebühren können per 1. November 2013 um   </a:t>
            </a:r>
            <a:br>
              <a:rPr lang="de-CH" dirty="0" smtClean="0"/>
            </a:br>
            <a:r>
              <a:rPr lang="de-CH" dirty="0" smtClean="0"/>
              <a:t>     durchschnittlich 11 % gesenkt werden.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Betroffen sind Sackgebühren, Containergebühren, Sperrgutgebühren sowie Gebühren für die Entsorgung von brennbaren Abfällen in den Entsorgungshöfen</a:t>
            </a:r>
            <a:br>
              <a:rPr lang="de-CH" dirty="0" smtClean="0"/>
            </a:br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0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Positive Auswirkung auf Privathaushalte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880" y="1988840"/>
            <a:ext cx="8229600" cy="4248472"/>
          </a:xfrm>
        </p:spPr>
        <p:txBody>
          <a:bodyPr>
            <a:normAutofit/>
          </a:bodyPr>
          <a:lstStyle/>
          <a:p>
            <a:r>
              <a:rPr lang="de-CH" dirty="0"/>
              <a:t>Die Haushalte erhalten die Möglichkeit, ihre Speise- und Rüstabfälle neu nicht mehr über den Hauskehricht entsorgen zu müssen. Dadurch können Sackgebühren gespart werden (~ 15%).</a:t>
            </a:r>
          </a:p>
          <a:p>
            <a:endParaRPr lang="de-CH" dirty="0"/>
          </a:p>
          <a:p>
            <a:r>
              <a:rPr lang="de-CH" dirty="0" smtClean="0"/>
              <a:t>Darüber hinaus profitieren die Haushalte von 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  - der Reduktion der Abfallgrundgebühren, welche der Stadtrat Ende </a:t>
            </a:r>
            <a:br>
              <a:rPr lang="de-CH" dirty="0" smtClean="0"/>
            </a:br>
            <a:r>
              <a:rPr lang="de-CH" dirty="0" smtClean="0"/>
              <a:t>    2012 im Zuge des </a:t>
            </a:r>
            <a:r>
              <a:rPr lang="de-CH" dirty="0" err="1" smtClean="0"/>
              <a:t>Littering</a:t>
            </a:r>
            <a:r>
              <a:rPr lang="de-CH" dirty="0" smtClean="0"/>
              <a:t>-Bundesgerichtsurteils beschlossen hat,</a:t>
            </a:r>
            <a:br>
              <a:rPr lang="de-CH" dirty="0" smtClean="0"/>
            </a:br>
            <a:r>
              <a:rPr lang="de-CH" dirty="0" smtClean="0"/>
              <a:t> </a:t>
            </a:r>
            <a:r>
              <a:rPr lang="de-CH" dirty="0"/>
              <a:t>-  </a:t>
            </a:r>
            <a:r>
              <a:rPr lang="de-CH" dirty="0" smtClean="0"/>
              <a:t>den Reduktionen </a:t>
            </a:r>
            <a:r>
              <a:rPr lang="de-CH" dirty="0"/>
              <a:t>der Verursachergebühren (Sackgebühren</a:t>
            </a:r>
            <a:r>
              <a:rPr lang="de-CH" dirty="0" smtClean="0"/>
              <a:t>), die </a:t>
            </a:r>
            <a:br>
              <a:rPr lang="de-CH" dirty="0" smtClean="0"/>
            </a:br>
            <a:r>
              <a:rPr lang="de-CH" dirty="0" smtClean="0"/>
              <a:t>    der Gemeinderat aktuell beschlossen hat.</a:t>
            </a:r>
          </a:p>
          <a:p>
            <a:endParaRPr lang="de-CH" dirty="0" smtClean="0"/>
          </a:p>
          <a:p>
            <a:r>
              <a:rPr lang="de-CH" dirty="0" smtClean="0"/>
              <a:t>Insgesamt werden die Haushalte daher </a:t>
            </a:r>
            <a:r>
              <a:rPr lang="de-CH" b="1" dirty="0" smtClean="0"/>
              <a:t>entlastet</a:t>
            </a:r>
            <a:r>
              <a:rPr lang="de-CH" dirty="0" smtClean="0"/>
              <a:t>.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20</a:t>
            </a:fld>
            <a:endParaRPr lang="de-CH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457200" y="476672"/>
            <a:ext cx="569912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CH" sz="900" b="1" kern="1200" smtClean="0">
                <a:solidFill>
                  <a:srgbClr val="EB002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39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21</a:t>
            </a:fld>
            <a:endParaRPr lang="de-CH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456506" y="484287"/>
            <a:ext cx="569967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b="1" dirty="0" smtClean="0">
                <a:solidFill>
                  <a:schemeClr val="accent1"/>
                </a:solidFill>
              </a:rPr>
              <a:t>Erweiterte Grüngutsammlung</a:t>
            </a:r>
            <a:endParaRPr lang="de-CH" sz="9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268760"/>
            <a:ext cx="821925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lang="it-IT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altLang="ja-JP" dirty="0" smtClean="0">
                <a:solidFill>
                  <a:schemeClr val="accent1"/>
                </a:solidFill>
                <a:latin typeface="Univers 45 Light" pitchFamily="34" charset="0"/>
              </a:rPr>
              <a:t>Gebührenvergleich Stadt Bern</a:t>
            </a:r>
            <a:endParaRPr lang="de-CH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38455"/>
              </p:ext>
            </p:extLst>
          </p:nvPr>
        </p:nvGraphicFramePr>
        <p:xfrm>
          <a:off x="536898" y="1988840"/>
          <a:ext cx="8136904" cy="3498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0326"/>
                <a:gridCol w="990114"/>
                <a:gridCol w="936104"/>
                <a:gridCol w="864096"/>
                <a:gridCol w="826594"/>
                <a:gridCol w="762728"/>
                <a:gridCol w="786942"/>
              </a:tblGrid>
              <a:tr h="515888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Art der Gebühr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6-Z.</a:t>
                      </a:r>
                      <a:r>
                        <a:rPr lang="de-CH" sz="1600" b="1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EFH 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 P </a:t>
                      </a:r>
                      <a:endParaRPr lang="de-CH" sz="1600" b="1" u="none" strike="noStrike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Heute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6-Z</a:t>
                      </a:r>
                      <a:r>
                        <a:rPr lang="de-CH" sz="1600" b="1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EFH 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 P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künftig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4-Z </a:t>
                      </a:r>
                      <a:r>
                        <a:rPr lang="de-CH" sz="16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Wg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3 P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heute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4-Z </a:t>
                      </a:r>
                      <a:r>
                        <a:rPr lang="de-CH" sz="16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Wg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3 P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künftig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2-Z </a:t>
                      </a:r>
                      <a:r>
                        <a:rPr lang="de-CH" sz="16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Wg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1 P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heute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2-Z </a:t>
                      </a:r>
                      <a:r>
                        <a:rPr lang="de-CH" sz="1600" b="1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Wg</a:t>
                      </a:r>
                      <a:r>
                        <a:rPr lang="de-CH" sz="16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 1 </a:t>
                      </a:r>
                      <a:r>
                        <a:rPr lang="de-CH" sz="16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 künftig</a:t>
                      </a:r>
                    </a:p>
                    <a:p>
                      <a:pPr algn="l" fontAlgn="t"/>
                      <a:r>
                        <a:rPr lang="de-CH" sz="16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Arial"/>
                        </a:rPr>
                        <a:t>Fr.</a:t>
                      </a:r>
                      <a:endParaRPr lang="de-CH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rgbClr val="C00000"/>
                    </a:solidFill>
                  </a:tcPr>
                </a:tc>
              </a:tr>
              <a:tr h="154532">
                <a:tc>
                  <a:txBody>
                    <a:bodyPr/>
                    <a:lstStyle/>
                    <a:p>
                      <a:pPr algn="l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4532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Gesamtgebühren pro </a:t>
                      </a:r>
                      <a:r>
                        <a:rPr lang="de-CH" sz="1800" u="none" strike="noStrike" dirty="0" smtClean="0">
                          <a:effectLst/>
                        </a:rPr>
                        <a:t>Jahr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 smtClean="0">
                          <a:effectLst/>
                        </a:rPr>
                        <a:t>549.50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 smtClean="0">
                          <a:effectLst/>
                        </a:rPr>
                        <a:t>487.80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463.30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 smtClean="0">
                          <a:effectLst/>
                        </a:rPr>
                        <a:t>378.20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>
                          <a:effectLst/>
                        </a:rPr>
                        <a:t>172.9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>
                          <a:effectLst/>
                        </a:rPr>
                        <a:t>142.2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4532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>
                          <a:effectLst/>
                        </a:rPr>
                        <a:t> </a:t>
                      </a:r>
                      <a:endParaRPr lang="de-CH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4532">
                <a:tc>
                  <a:txBody>
                    <a:bodyPr/>
                    <a:lstStyle/>
                    <a:p>
                      <a:pPr algn="l" fontAlgn="t"/>
                      <a:r>
                        <a:rPr lang="de-CH" sz="1800" u="none" strike="noStrike" dirty="0">
                          <a:effectLst/>
                        </a:rPr>
                        <a:t>Veränderung Gesamtgebühren pro Jahr </a:t>
                      </a:r>
                      <a:endParaRPr lang="de-CH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de-CH" sz="1800" u="none" strike="noStrike" dirty="0" smtClean="0">
                          <a:effectLst/>
                        </a:rPr>
                        <a:t>in </a:t>
                      </a:r>
                      <a:r>
                        <a:rPr lang="de-CH" sz="1800" u="none" strike="noStrike" dirty="0">
                          <a:effectLst/>
                        </a:rPr>
                        <a:t>Fr.</a:t>
                      </a:r>
                      <a:endParaRPr lang="de-CH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800" u="none" strike="noStrike" dirty="0" smtClean="0">
                          <a:effectLst/>
                        </a:rPr>
                        <a:t>-61.70</a:t>
                      </a:r>
                      <a:endParaRPr lang="de-CH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800" u="none" strike="noStrike" dirty="0" smtClean="0">
                          <a:effectLst/>
                        </a:rPr>
                        <a:t>-85.10</a:t>
                      </a:r>
                      <a:endParaRPr lang="de-CH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800" u="none" strike="noStrike" dirty="0">
                          <a:effectLst/>
                        </a:rPr>
                        <a:t>-</a:t>
                      </a:r>
                      <a:r>
                        <a:rPr lang="de-CH" sz="1800" u="none" strike="noStrike" dirty="0" smtClean="0">
                          <a:effectLst/>
                        </a:rPr>
                        <a:t>30.70</a:t>
                      </a:r>
                      <a:endParaRPr lang="de-CH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54532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Veränderung Gesamtgebühren pro Jahr </a:t>
                      </a:r>
                      <a:endParaRPr lang="de-CH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de-CH" sz="1800" u="none" strike="noStrike" dirty="0" smtClean="0">
                          <a:effectLst/>
                        </a:rPr>
                        <a:t>in 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>
                          <a:effectLst/>
                        </a:rPr>
                        <a:t>-12.2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>
                          <a:effectLst/>
                        </a:rPr>
                        <a:t>-18.5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u="none" strike="noStrike" dirty="0">
                          <a:effectLst/>
                        </a:rPr>
                        <a:t> 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u="none" strike="noStrike" dirty="0">
                          <a:effectLst/>
                        </a:rPr>
                        <a:t>-17.7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90" marR="9090" marT="909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9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Erweiterung Grüngutsammlung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b="1" dirty="0" smtClean="0"/>
              <a:t>Wichtigste Punkte</a:t>
            </a:r>
            <a:endParaRPr lang="de-CH" dirty="0"/>
          </a:p>
          <a:p>
            <a:r>
              <a:rPr lang="de-CH" sz="2100" dirty="0" smtClean="0"/>
              <a:t>Umsetzung nach erprobten Konzepten</a:t>
            </a:r>
          </a:p>
          <a:p>
            <a:r>
              <a:rPr lang="de-CH" sz="2100" dirty="0" smtClean="0"/>
              <a:t>Breites Bedürfnis der Bevölkerung</a:t>
            </a:r>
          </a:p>
          <a:p>
            <a:r>
              <a:rPr lang="de-CH" sz="2100" dirty="0" smtClean="0"/>
              <a:t>Klarer politischer Wille über alle Parteien hinweg</a:t>
            </a:r>
          </a:p>
          <a:p>
            <a:r>
              <a:rPr lang="de-CH" sz="2100" dirty="0" smtClean="0"/>
              <a:t>Ökologischer Nutzen – Energiestrategie Stadt Bern</a:t>
            </a:r>
          </a:p>
          <a:p>
            <a:r>
              <a:rPr lang="de-CH" sz="2100" dirty="0" smtClean="0"/>
              <a:t>Freiwillige Inanspruchnahme der Dienstleistung; kein Zwangsbezug</a:t>
            </a:r>
          </a:p>
          <a:p>
            <a:r>
              <a:rPr lang="de-CH" sz="2100" dirty="0" smtClean="0"/>
              <a:t>Einführung einer (moderaten) Verursachergebühr</a:t>
            </a:r>
          </a:p>
          <a:p>
            <a:r>
              <a:rPr lang="de-CH" sz="2100" dirty="0" smtClean="0"/>
              <a:t>Insgesamt aber Entlastung der Haushalte durch</a:t>
            </a:r>
            <a:br>
              <a:rPr lang="de-CH" sz="2100" dirty="0" smtClean="0"/>
            </a:br>
            <a:r>
              <a:rPr lang="de-CH" sz="2100" dirty="0" smtClean="0"/>
              <a:t>  - </a:t>
            </a:r>
            <a:r>
              <a:rPr lang="de-CH" sz="2100" dirty="0"/>
              <a:t>Reduktion </a:t>
            </a:r>
            <a:r>
              <a:rPr lang="de-CH" sz="2100" dirty="0" smtClean="0"/>
              <a:t>Sackgebühr</a:t>
            </a:r>
            <a:br>
              <a:rPr lang="de-CH" sz="2100" dirty="0" smtClean="0"/>
            </a:br>
            <a:r>
              <a:rPr lang="de-CH" sz="2100" dirty="0" smtClean="0"/>
              <a:t>  - Reduktion Abfallgrundgebühren (</a:t>
            </a:r>
            <a:r>
              <a:rPr lang="de-CH" sz="2100" dirty="0" err="1" smtClean="0"/>
              <a:t>Littering</a:t>
            </a:r>
            <a:r>
              <a:rPr lang="de-CH" sz="2100" dirty="0" smtClean="0"/>
              <a:t>-Urteil Bundesgericht)</a:t>
            </a:r>
            <a:br>
              <a:rPr lang="de-CH" sz="2100" dirty="0" smtClean="0"/>
            </a:br>
            <a:r>
              <a:rPr lang="de-CH" sz="2100" dirty="0" smtClean="0"/>
              <a:t>  - Speisereste/Rüstabfälle nicht mehr im Kehrichtsack (ca. -15%)</a:t>
            </a:r>
            <a:br>
              <a:rPr lang="de-CH" sz="2100" dirty="0" smtClean="0"/>
            </a:br>
            <a:r>
              <a:rPr lang="de-CH" sz="2100" dirty="0" smtClean="0"/>
              <a:t/>
            </a:r>
            <a:br>
              <a:rPr lang="de-CH" sz="2100" dirty="0" smtClean="0"/>
            </a:br>
            <a:endParaRPr lang="de-CH" sz="21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1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Fazit aus den beiden Geschäften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 err="1" smtClean="0"/>
              <a:t>Win</a:t>
            </a:r>
            <a:r>
              <a:rPr lang="de-CH" b="1" dirty="0" smtClean="0"/>
              <a:t>-</a:t>
            </a:r>
            <a:r>
              <a:rPr lang="de-CH" b="1" dirty="0" err="1" smtClean="0"/>
              <a:t>Win</a:t>
            </a:r>
            <a:r>
              <a:rPr lang="de-CH" b="1" dirty="0" smtClean="0"/>
              <a:t>-Situation</a:t>
            </a:r>
            <a:endParaRPr lang="de-CH" dirty="0"/>
          </a:p>
          <a:p>
            <a:pPr marL="0" indent="0">
              <a:buNone/>
            </a:pPr>
            <a:endParaRPr lang="de-CH" sz="2100" dirty="0" smtClean="0"/>
          </a:p>
          <a:p>
            <a:pPr marL="0" indent="0">
              <a:buNone/>
            </a:pPr>
            <a:r>
              <a:rPr lang="de-CH" sz="2100" dirty="0" smtClean="0"/>
              <a:t>«Die Bevölkerung erhält mehr Leistungen für weniger Gebühren»</a:t>
            </a:r>
            <a:endParaRPr lang="de-CH" sz="2100" dirty="0"/>
          </a:p>
          <a:p>
            <a:pPr marL="0" indent="0">
              <a:buNone/>
            </a:pPr>
            <a:r>
              <a:rPr lang="de-CH" sz="2100" dirty="0" smtClean="0"/>
              <a:t/>
            </a:r>
            <a:br>
              <a:rPr lang="de-CH" sz="2100" dirty="0" smtClean="0"/>
            </a:br>
            <a:endParaRPr lang="de-CH" sz="21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4F7-EE8D-4EB4-A5D3-0B20B8292F7D}" type="datetime6">
              <a:rPr lang="de-CH" smtClean="0"/>
              <a:t>Mai 13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7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852936"/>
            <a:ext cx="7128791" cy="1470025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Senkung Kehricht-Verursachergebühren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877272"/>
            <a:ext cx="7128792" cy="432048"/>
          </a:xfrm>
        </p:spPr>
        <p:txBody>
          <a:bodyPr>
            <a:normAutofit/>
          </a:bodyPr>
          <a:lstStyle/>
          <a:p>
            <a:endParaRPr lang="de-CH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84249"/>
            <a:ext cx="2486440" cy="37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Senkung der Verbrennungstarife </a:t>
            </a:r>
            <a:r>
              <a:rPr lang="de-CH" dirty="0" err="1" smtClean="0">
                <a:solidFill>
                  <a:schemeClr val="accent1"/>
                </a:solidFill>
              </a:rPr>
              <a:t>ewb</a:t>
            </a:r>
            <a:r>
              <a:rPr lang="de-CH" dirty="0" smtClean="0">
                <a:solidFill>
                  <a:schemeClr val="accent1"/>
                </a:solidFill>
              </a:rPr>
              <a:t> vom 1. April 2013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316013"/>
            <a:ext cx="7416824" cy="3921299"/>
          </a:xfrm>
        </p:spPr>
        <p:txBody>
          <a:bodyPr/>
          <a:lstStyle/>
          <a:p>
            <a:pPr>
              <a:tabLst>
                <a:tab pos="5019675" algn="l"/>
              </a:tabLst>
            </a:pPr>
            <a:r>
              <a:rPr lang="de-CH" dirty="0" smtClean="0"/>
              <a:t>Verbrennungstarif bisher: 	Fr. </a:t>
            </a:r>
            <a:r>
              <a:rPr lang="de-CH" smtClean="0"/>
              <a:t>173.-/t</a:t>
            </a:r>
            <a:endParaRPr lang="de-CH" dirty="0" smtClean="0"/>
          </a:p>
          <a:p>
            <a:pPr>
              <a:tabLst>
                <a:tab pos="5019675" algn="l"/>
              </a:tabLst>
            </a:pPr>
            <a:r>
              <a:rPr lang="de-CH" dirty="0" smtClean="0"/>
              <a:t>Verbrennungstarif neu: 	Fr. 145.-/t</a:t>
            </a:r>
          </a:p>
          <a:p>
            <a:endParaRPr lang="de-CH" dirty="0" smtClean="0"/>
          </a:p>
          <a:p>
            <a:pPr>
              <a:tabLst>
                <a:tab pos="5019675" algn="l"/>
              </a:tabLst>
            </a:pPr>
            <a:r>
              <a:rPr lang="de-CH" dirty="0" smtClean="0"/>
              <a:t>Entlastung der Abfallrechnung 	Fr. 1.1 </a:t>
            </a:r>
            <a:r>
              <a:rPr lang="de-CH" dirty="0" err="1" smtClean="0"/>
              <a:t>Mio</a:t>
            </a:r>
            <a:r>
              <a:rPr lang="de-CH" dirty="0" smtClean="0"/>
              <a:t>/a</a:t>
            </a:r>
          </a:p>
          <a:p>
            <a:pPr>
              <a:tabLst>
                <a:tab pos="5019675" algn="l"/>
              </a:tabLst>
            </a:pPr>
            <a:r>
              <a:rPr lang="de-CH" dirty="0"/>
              <a:t>S</a:t>
            </a:r>
            <a:r>
              <a:rPr lang="de-CH" dirty="0" smtClean="0"/>
              <a:t>enkung Verbrennungstarif 2008	Fr. 0.3 </a:t>
            </a:r>
            <a:r>
              <a:rPr lang="de-CH" dirty="0" err="1" smtClean="0"/>
              <a:t>Mio</a:t>
            </a:r>
            <a:r>
              <a:rPr lang="de-CH" dirty="0" smtClean="0"/>
              <a:t>/a</a:t>
            </a:r>
          </a:p>
          <a:p>
            <a:endParaRPr lang="de-CH" dirty="0" smtClean="0"/>
          </a:p>
          <a:p>
            <a:r>
              <a:rPr lang="de-CH" dirty="0" smtClean="0"/>
              <a:t>Beide Tarifsenkungen werden jetzt weitergegeben!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Senkung Kehricht-Verursachergebühren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1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Auswirkung auf die Sack-, Container- und Sperrgutgebühren (per 1. November 2013)</a:t>
            </a:r>
            <a:endParaRPr lang="de-CH" dirty="0">
              <a:solidFill>
                <a:schemeClr val="accent1"/>
              </a:solidFill>
            </a:endParaRPr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1998901"/>
              </p:ext>
            </p:extLst>
          </p:nvPr>
        </p:nvGraphicFramePr>
        <p:xfrm>
          <a:off x="611560" y="2276872"/>
          <a:ext cx="7560840" cy="395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148"/>
                <a:gridCol w="2426568"/>
                <a:gridCol w="2311124"/>
              </a:tblGrid>
              <a:tr h="699835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Gebühren</a:t>
                      </a:r>
                      <a:r>
                        <a:rPr lang="de-CH" sz="1800" baseline="0" dirty="0" smtClean="0"/>
                        <a:t> heute</a:t>
                      </a:r>
                    </a:p>
                    <a:p>
                      <a:r>
                        <a:rPr lang="de-CH" sz="1800" baseline="0" dirty="0" smtClean="0"/>
                        <a:t>In CHF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Gebühren</a:t>
                      </a:r>
                      <a:r>
                        <a:rPr lang="de-CH" sz="1800" baseline="0" dirty="0" smtClean="0"/>
                        <a:t> neu</a:t>
                      </a:r>
                    </a:p>
                    <a:p>
                      <a:r>
                        <a:rPr lang="de-CH" sz="1800" baseline="0" dirty="0" smtClean="0"/>
                        <a:t>In CHF</a:t>
                      </a:r>
                      <a:endParaRPr lang="de-CH" sz="1800" dirty="0" smtClean="0"/>
                    </a:p>
                    <a:p>
                      <a:endParaRPr lang="de-CH" sz="1800" dirty="0"/>
                    </a:p>
                  </a:txBody>
                  <a:tcPr/>
                </a:tc>
              </a:tr>
              <a:tr h="436649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17 L Sack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0.90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0.80</a:t>
                      </a:r>
                      <a:endParaRPr lang="de-CH" sz="1800" b="1" dirty="0"/>
                    </a:p>
                  </a:txBody>
                  <a:tcPr/>
                </a:tc>
              </a:tr>
              <a:tr h="436649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35 L 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1.70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1.50</a:t>
                      </a:r>
                      <a:endParaRPr lang="de-CH" sz="1800" b="1" dirty="0"/>
                    </a:p>
                  </a:txBody>
                  <a:tcPr/>
                </a:tc>
              </a:tr>
              <a:tr h="436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60 L 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3.00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2.70</a:t>
                      </a:r>
                      <a:endParaRPr lang="de-CH" sz="1800" b="1" dirty="0"/>
                    </a:p>
                  </a:txBody>
                  <a:tcPr/>
                </a:tc>
              </a:tr>
              <a:tr h="436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110 L Sack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5.50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5.00</a:t>
                      </a:r>
                      <a:endParaRPr lang="de-CH" sz="1800" b="1" dirty="0"/>
                    </a:p>
                  </a:txBody>
                  <a:tcPr/>
                </a:tc>
              </a:tr>
              <a:tr h="436649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Sperrgutmarke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5.50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5.00</a:t>
                      </a:r>
                      <a:endParaRPr lang="de-CH" sz="1800" b="1" dirty="0"/>
                    </a:p>
                  </a:txBody>
                  <a:tcPr/>
                </a:tc>
              </a:tr>
              <a:tr h="861335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Gewichtsgebühr Container inkl.</a:t>
                      </a:r>
                      <a:r>
                        <a:rPr lang="de-CH" sz="1800" baseline="0" dirty="0" smtClean="0"/>
                        <a:t> MWST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0.35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 smtClean="0"/>
                        <a:t>0.31</a:t>
                      </a:r>
                      <a:endParaRPr lang="de-CH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Senkung Kehricht-Verursachergebühren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1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2492896"/>
            <a:ext cx="7128791" cy="1470025"/>
          </a:xfrm>
        </p:spPr>
        <p:txBody>
          <a:bodyPr>
            <a:normAutofit/>
          </a:bodyPr>
          <a:lstStyle/>
          <a:p>
            <a:r>
              <a:rPr lang="de-CH" dirty="0" smtClean="0"/>
              <a:t>Erweiterung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/>
              <a:t>Grüngutsammlung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877272"/>
            <a:ext cx="7128792" cy="432048"/>
          </a:xfrm>
        </p:spPr>
        <p:txBody>
          <a:bodyPr>
            <a:normAutofit/>
          </a:bodyPr>
          <a:lstStyle/>
          <a:p>
            <a:r>
              <a:rPr lang="de-CH" sz="1400" dirty="0" smtClean="0"/>
              <a:t>Medienkonferenz vom 13. Mai 2013</a:t>
            </a:r>
            <a:endParaRPr lang="de-CH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4391406" cy="17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Neu: Sammlung von Rüst- und Speiseabfällen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1763688" y="1988840"/>
            <a:ext cx="6624736" cy="4137323"/>
          </a:xfrm>
        </p:spPr>
        <p:txBody>
          <a:bodyPr>
            <a:normAutofit/>
          </a:bodyPr>
          <a:lstStyle/>
          <a:p>
            <a:r>
              <a:rPr lang="de-CH" dirty="0" smtClean="0"/>
              <a:t>Heute kann die Bevölkerung der Grüngutsammlung nur ihre Gartenabfälle (Gras, Laub, Strauch- und Baumschnitt) übergeben.</a:t>
            </a:r>
          </a:p>
          <a:p>
            <a:endParaRPr lang="de-CH" dirty="0" smtClean="0"/>
          </a:p>
          <a:p>
            <a:r>
              <a:rPr lang="de-CH" dirty="0" smtClean="0"/>
              <a:t>NEU soll die Sammlung auch die gesammelten Rüst- und Speiseabfälle aus Privathaushalten umfassen.</a:t>
            </a:r>
          </a:p>
          <a:p>
            <a:endParaRPr lang="de-CH" dirty="0"/>
          </a:p>
          <a:p>
            <a:r>
              <a:rPr lang="de-CH" dirty="0" smtClean="0"/>
              <a:t>Sammlung im gesamten Stadtgebiet inkl. Innenstadt.</a:t>
            </a:r>
          </a:p>
          <a:p>
            <a:endParaRPr lang="de-CH" dirty="0" smtClean="0"/>
          </a:p>
          <a:p>
            <a:r>
              <a:rPr lang="de-CH" dirty="0" smtClean="0"/>
              <a:t>Die gesammelten Grünabfälle werden künftig einer noch zu bestimmenden Vergärungsanlage zugeführt und damit im Stoffkreislauf belassen.</a:t>
            </a:r>
          </a:p>
          <a:p>
            <a:endParaRPr lang="de-CH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4EE6-7D8D-4FCD-843E-ADAC82A34A28}" type="slidenum">
              <a:rPr lang="de-CH" smtClean="0"/>
              <a:t>9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512166" y="476672"/>
            <a:ext cx="5699125" cy="365125"/>
          </a:xfrm>
        </p:spPr>
        <p:txBody>
          <a:bodyPr/>
          <a:lstStyle/>
          <a:p>
            <a:r>
              <a:rPr lang="de-CH" dirty="0" smtClean="0">
                <a:solidFill>
                  <a:schemeClr val="accent1"/>
                </a:solidFill>
              </a:rPr>
              <a:t>Erweiterte Grüngutsammlung</a:t>
            </a:r>
          </a:p>
          <a:p>
            <a:endParaRPr lang="de-CH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9558" y="3470565"/>
            <a:ext cx="4032448" cy="10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owerPoint_allgemein">
  <a:themeElements>
    <a:clrScheme name="Stadt Bern">
      <a:dk1>
        <a:srgbClr val="000000"/>
      </a:dk1>
      <a:lt1>
        <a:srgbClr val="FFFFFF"/>
      </a:lt1>
      <a:dk2>
        <a:srgbClr val="87888A"/>
      </a:dk2>
      <a:lt2>
        <a:srgbClr val="FFFFFF"/>
      </a:lt2>
      <a:accent1>
        <a:srgbClr val="D50029"/>
      </a:accent1>
      <a:accent2>
        <a:srgbClr val="87888A"/>
      </a:accent2>
      <a:accent3>
        <a:srgbClr val="A3617F"/>
      </a:accent3>
      <a:accent4>
        <a:srgbClr val="A42E37"/>
      </a:accent4>
      <a:accent5>
        <a:srgbClr val="6C8295"/>
      </a:accent5>
      <a:accent6>
        <a:srgbClr val="B18DBA"/>
      </a:accent6>
      <a:hlink>
        <a:srgbClr val="000000"/>
      </a:hlink>
      <a:folHlink>
        <a:srgbClr val="000000"/>
      </a:folHlink>
    </a:clrScheme>
    <a:fontScheme name="Stadt B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PowerPoint_allgemein</Template>
  <TotalTime>0</TotalTime>
  <Words>832</Words>
  <Application>Microsoft Office PowerPoint</Application>
  <PresentationFormat>Bildschirmpräsentation (4:3)</PresentationFormat>
  <Paragraphs>255</Paragraphs>
  <Slides>21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Vorlage PowerPoint_allgemein</vt:lpstr>
      <vt:lpstr>Senkung Kehricht-Verursachergebühren    Erweiterung Grüngutsammlung </vt:lpstr>
      <vt:lpstr>Senkung Kehricht-Verursachergebühren</vt:lpstr>
      <vt:lpstr>Erweiterung Grüngutsammlung</vt:lpstr>
      <vt:lpstr>Fazit aus den beiden Geschäften</vt:lpstr>
      <vt:lpstr>Senkung Kehricht-Verursachergebühren </vt:lpstr>
      <vt:lpstr>Senkung der Verbrennungstarife ewb vom 1. April 2013</vt:lpstr>
      <vt:lpstr>Auswirkung auf die Sack-, Container- und Sperrgutgebühren (per 1. November 2013)</vt:lpstr>
      <vt:lpstr>Erweiterung Grüngutsammlung </vt:lpstr>
      <vt:lpstr>Neu: Sammlung von Rüst- und Speiseabfällen</vt:lpstr>
      <vt:lpstr>Neue Entsorgungswege:</vt:lpstr>
      <vt:lpstr>Ökologisch sinnvoll:</vt:lpstr>
      <vt:lpstr>Neu: ganzjährige Sammlung</vt:lpstr>
      <vt:lpstr>Empfehlung für die Sammlung zu Hause:</vt:lpstr>
      <vt:lpstr>Nicht öffentlich gesammelt werden:</vt:lpstr>
      <vt:lpstr>Investitionskredit</vt:lpstr>
      <vt:lpstr>Betriebskosten</vt:lpstr>
      <vt:lpstr>Neu: Jahresgebühr für Grüncontainer</vt:lpstr>
      <vt:lpstr>Containergebühren pro Jahr</vt:lpstr>
      <vt:lpstr>Zeitpunkt der Einführung, Sammelmengen</vt:lpstr>
      <vt:lpstr>Positive Auswirkung auf Privathaushalte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für Stadt Bern und den diversen Bereichen</dc:title>
  <dc:creator>Ornella Dalla Libera</dc:creator>
  <cp:lastModifiedBy>Flury Alexandra, GuB INF</cp:lastModifiedBy>
  <cp:revision>142</cp:revision>
  <cp:lastPrinted>2013-05-08T11:46:36Z</cp:lastPrinted>
  <dcterms:created xsi:type="dcterms:W3CDTF">2012-06-20T15:57:52Z</dcterms:created>
  <dcterms:modified xsi:type="dcterms:W3CDTF">2013-05-10T15:44:43Z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