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3"/>
  </p:notesMasterIdLst>
  <p:handoutMasterIdLst>
    <p:handoutMasterId r:id="rId14"/>
  </p:handoutMasterIdLst>
  <p:sldIdLst>
    <p:sldId id="263" r:id="rId2"/>
    <p:sldId id="342" r:id="rId3"/>
    <p:sldId id="308" r:id="rId4"/>
    <p:sldId id="346" r:id="rId5"/>
    <p:sldId id="347" r:id="rId6"/>
    <p:sldId id="313" r:id="rId7"/>
    <p:sldId id="348" r:id="rId8"/>
    <p:sldId id="312" r:id="rId9"/>
    <p:sldId id="315" r:id="rId10"/>
    <p:sldId id="316" r:id="rId11"/>
    <p:sldId id="341" r:id="rId12"/>
  </p:sldIdLst>
  <p:sldSz cx="9144000" cy="6858000" type="screen4x3"/>
  <p:notesSz cx="6805613" cy="99393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1576" autoAdjust="0"/>
  </p:normalViewPr>
  <p:slideViewPr>
    <p:cSldViewPr showGuides="1">
      <p:cViewPr>
        <p:scale>
          <a:sx n="100" d="100"/>
          <a:sy n="100" d="100"/>
        </p:scale>
        <p:origin x="-1944" y="-240"/>
      </p:cViewPr>
      <p:guideLst>
        <p:guide orient="horz" pos="1616"/>
        <p:guide pos="2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524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183" y="0"/>
            <a:ext cx="2949841" cy="497524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9100FAD5-E252-45EB-901F-20191CE8C777}" type="datetimeFigureOut">
              <a:rPr lang="de-CH" smtClean="0"/>
              <a:t>28.01.2014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226"/>
            <a:ext cx="2949841" cy="497523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183" y="9440226"/>
            <a:ext cx="2949841" cy="497523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488F2760-A7F4-4ACD-BC5C-9C055D59212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05681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524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524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BD4F0475-33BF-4FCB-AA97-D74C026DEDBA}" type="datetimeFigureOut">
              <a:rPr lang="de-CH" smtClean="0"/>
              <a:t>28.01.2014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244" y="4720908"/>
            <a:ext cx="5445126" cy="4472940"/>
          </a:xfrm>
          <a:prstGeom prst="rect">
            <a:avLst/>
          </a:prstGeom>
        </p:spPr>
        <p:txBody>
          <a:bodyPr vert="horz" lIns="91550" tIns="45775" rIns="91550" bIns="45775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226"/>
            <a:ext cx="2949841" cy="497523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183" y="9440226"/>
            <a:ext cx="2949841" cy="497523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F828156D-0237-4B3A-88D3-A0B508CDD4B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444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8156D-0237-4B3A-88D3-A0B508CDD4B2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980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Der Betrieb des Entsorgungshofes Fellerstrasse war aus verschiedenen Gründen nicht mehr optimal:</a:t>
            </a:r>
            <a:br>
              <a:rPr lang="de-DE" dirty="0" smtClean="0"/>
            </a:br>
            <a:r>
              <a:rPr lang="de-DE" dirty="0" smtClean="0"/>
              <a:t>Keine Trennung zwischen Betriebs- und Kundenfahrzeugen, Kapazitätsengpässe (was an Spitzentagen zu Rückstau bis auf die Straße führt), nur Volumenschätzung des Entsorgungsguts möglich, hohe Betriebskosten, Lärmimmissionen für Anwohner.</a:t>
            </a:r>
            <a:endParaRPr lang="de-DE" dirty="0" smtClean="0">
              <a:uFill>
                <a:solidFill>
                  <a:srgbClr val="C0C0C0"/>
                </a:solidFill>
              </a:uFill>
              <a:ea typeface="Times New Roman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8156D-0237-4B3A-88D3-A0B508CDD4B2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9149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Der Betrieb des Entsorgungshofes Fellerstrasse war aus verschiedenen Gründen nicht mehr optimal:</a:t>
            </a:r>
            <a:br>
              <a:rPr lang="de-DE" dirty="0" smtClean="0"/>
            </a:br>
            <a:r>
              <a:rPr lang="de-DE" dirty="0" smtClean="0"/>
              <a:t>Keine Trennung zwischen Betriebs- und Kundenfahrzeugen, Kapazitätsengpässe (was an Spitzentagen zu Rückstau bis auf die Straße führt), nur Volumenschätzung des Entsorgungsguts möglich, hohe Betriebskosten, Lärmimmissionen für Anwohner.</a:t>
            </a:r>
            <a:endParaRPr lang="de-DE" dirty="0" smtClean="0">
              <a:uFill>
                <a:solidFill>
                  <a:srgbClr val="C0C0C0"/>
                </a:solidFill>
              </a:uFill>
              <a:ea typeface="Times New Roman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8156D-0237-4B3A-88D3-A0B508CDD4B2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9149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Der Betrieb des Entsorgungshofes Fellerstrasse war aus verschiedenen Gründen nicht mehr optimal:</a:t>
            </a:r>
            <a:br>
              <a:rPr lang="de-DE" dirty="0" smtClean="0"/>
            </a:br>
            <a:r>
              <a:rPr lang="de-DE" dirty="0" smtClean="0"/>
              <a:t>Keine Trennung zwischen Betriebs- und Kundenfahrzeugen, Kapazitätsengpässe (was an Spitzentagen zu Rückstau bis auf die Straße führt), nur Volumenschätzung des Entsorgungsguts möglich, hohe Betriebskosten, Lärmimmissionen für Anwohner.</a:t>
            </a:r>
            <a:endParaRPr lang="de-DE" dirty="0" smtClean="0">
              <a:uFill>
                <a:solidFill>
                  <a:srgbClr val="C0C0C0"/>
                </a:solidFill>
              </a:uFill>
              <a:ea typeface="Times New Roman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8156D-0237-4B3A-88D3-A0B508CDD4B2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9149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Der Betrieb des Entsorgungshofes Fellerstrasse war aus verschiedenen Gründen nicht mehr optimal:</a:t>
            </a:r>
            <a:br>
              <a:rPr lang="de-DE" dirty="0" smtClean="0"/>
            </a:br>
            <a:r>
              <a:rPr lang="de-DE" dirty="0" smtClean="0"/>
              <a:t>Keine Trennung zwischen Betriebs- und Kundenfahrzeugen, Kapazitätsengpässe (was an Spitzentagen zu Rückstau bis auf die Straße führt), nur Volumenschätzung des Entsorgungsguts möglich, hohe Betriebskosten, Lärmimmissionen für Anwohner.</a:t>
            </a:r>
            <a:endParaRPr lang="de-DE" dirty="0" smtClean="0">
              <a:uFill>
                <a:solidFill>
                  <a:srgbClr val="C0C0C0"/>
                </a:solidFill>
              </a:uFill>
              <a:ea typeface="Times New Roman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8156D-0237-4B3A-88D3-A0B508CDD4B2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914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47664" y="2512913"/>
            <a:ext cx="7128791" cy="1470025"/>
          </a:xfrm>
        </p:spPr>
        <p:txBody>
          <a:bodyPr>
            <a:normAutofit/>
          </a:bodyPr>
          <a:lstStyle>
            <a:lvl1pPr algn="l">
              <a:lnSpc>
                <a:spcPts val="42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it-IT" dirty="0" err="1" smtClean="0"/>
              <a:t>Testpräsentation</a:t>
            </a:r>
            <a:r>
              <a:rPr lang="it-IT" dirty="0" smtClean="0"/>
              <a:t> </a:t>
            </a:r>
            <a:r>
              <a:rPr lang="it-IT" dirty="0" err="1" smtClean="0"/>
              <a:t>für</a:t>
            </a:r>
            <a:r>
              <a:rPr lang="it-IT" dirty="0" smtClean="0"/>
              <a:t> </a:t>
            </a:r>
            <a:r>
              <a:rPr lang="it-IT" dirty="0" err="1" smtClean="0"/>
              <a:t>den</a:t>
            </a:r>
            <a:r>
              <a:rPr lang="it-IT" dirty="0" smtClean="0"/>
              <a:t>  </a:t>
            </a:r>
            <a:br>
              <a:rPr lang="it-IT" dirty="0" smtClean="0"/>
            </a:br>
            <a:r>
              <a:rPr lang="it-IT" dirty="0" smtClean="0"/>
              <a:t>Informationsdienst</a:t>
            </a:r>
            <a:endParaRPr lang="it-I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547664" y="4005064"/>
            <a:ext cx="7128792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Vorschlag</a:t>
            </a:r>
            <a:r>
              <a:rPr lang="it-IT" dirty="0" smtClean="0"/>
              <a:t> </a:t>
            </a:r>
            <a:r>
              <a:rPr lang="it-IT" dirty="0" err="1" smtClean="0"/>
              <a:t>für</a:t>
            </a:r>
            <a:r>
              <a:rPr lang="it-IT" dirty="0" smtClean="0"/>
              <a:t> die </a:t>
            </a:r>
            <a:r>
              <a:rPr lang="it-IT" dirty="0" err="1" smtClean="0"/>
              <a:t>neuen</a:t>
            </a:r>
            <a:r>
              <a:rPr lang="it-IT" dirty="0" smtClean="0"/>
              <a:t> </a:t>
            </a:r>
            <a:r>
              <a:rPr lang="it-IT" dirty="0" err="1" smtClean="0"/>
              <a:t>Präsentationen</a:t>
            </a:r>
            <a:r>
              <a:rPr lang="it-IT" dirty="0" smtClean="0"/>
              <a:t> </a:t>
            </a:r>
            <a:r>
              <a:rPr lang="it-IT" dirty="0" err="1" smtClean="0"/>
              <a:t>für</a:t>
            </a:r>
            <a:r>
              <a:rPr lang="it-IT" dirty="0" smtClean="0"/>
              <a:t> alle </a:t>
            </a:r>
            <a:r>
              <a:rPr lang="it-IT" dirty="0" err="1" smtClean="0"/>
              <a:t>Direktionen</a:t>
            </a:r>
            <a:endParaRPr lang="it-I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3BD4-30E3-4749-ADE7-EAC8C7B4E267}" type="datetime6">
              <a:rPr lang="de-CH" smtClean="0"/>
              <a:t>Januar 14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0" name="Text Box 8"/>
          <p:cNvSpPr txBox="1">
            <a:spLocks noChangeArrowheads="1"/>
          </p:cNvSpPr>
          <p:nvPr userDrawn="1"/>
        </p:nvSpPr>
        <p:spPr bwMode="auto">
          <a:xfrm>
            <a:off x="6861175" y="617538"/>
            <a:ext cx="1673225" cy="6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850" b="1" spc="40" dirty="0" smtClean="0"/>
              <a:t>Stadt Bern</a:t>
            </a:r>
            <a:br>
              <a:rPr lang="de-DE" sz="850" b="1" spc="40" dirty="0" smtClean="0"/>
            </a:br>
            <a:r>
              <a:rPr lang="de-DE" sz="850" spc="40" dirty="0" smtClean="0"/>
              <a:t>Direktion für Tiefbau </a:t>
            </a:r>
            <a:br>
              <a:rPr lang="de-DE" sz="850" spc="40" dirty="0" smtClean="0"/>
            </a:br>
            <a:r>
              <a:rPr lang="de-DE" sz="850" spc="40" dirty="0" smtClean="0"/>
              <a:t>Verkehr und Stadtgrün</a:t>
            </a:r>
            <a:br>
              <a:rPr lang="de-DE" sz="850" spc="40" dirty="0" smtClean="0"/>
            </a:br>
            <a:r>
              <a:rPr lang="de-DE" sz="850" spc="40" dirty="0" smtClean="0"/>
              <a:t/>
            </a:r>
            <a:br>
              <a:rPr lang="de-DE" sz="850" spc="40" dirty="0" smtClean="0"/>
            </a:br>
            <a:r>
              <a:rPr lang="de-DE" sz="850" spc="40" baseline="0" dirty="0" smtClean="0"/>
              <a:t>Entsorgung + Recycling</a:t>
            </a:r>
          </a:p>
        </p:txBody>
      </p:sp>
      <p:pic>
        <p:nvPicPr>
          <p:cNvPr id="11" name="Picture 7" descr="logo_bernstad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341313"/>
            <a:ext cx="2762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5"/>
          <p:cNvGrpSpPr>
            <a:grpSpLocks/>
          </p:cNvGrpSpPr>
          <p:nvPr userDrawn="1"/>
        </p:nvGrpSpPr>
        <p:grpSpPr bwMode="auto">
          <a:xfrm>
            <a:off x="693738" y="1117600"/>
            <a:ext cx="1885950" cy="341313"/>
            <a:chOff x="3014" y="647"/>
            <a:chExt cx="1188" cy="215"/>
          </a:xfrm>
        </p:grpSpPr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3014" y="647"/>
              <a:ext cx="594" cy="215"/>
            </a:xfrm>
            <a:prstGeom prst="rect">
              <a:avLst/>
            </a:prstGeom>
            <a:solidFill>
              <a:srgbClr val="EB0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3608" y="647"/>
              <a:ext cx="594" cy="2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929563" y="6597650"/>
            <a:ext cx="914400" cy="914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7963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it-I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it-I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84F7-EE8D-4EB4-A5D3-0B20B8292F7D}" type="datetime6">
              <a:rPr lang="de-CH" smtClean="0"/>
              <a:t>Januar 14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542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it-I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392129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it-I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038600" cy="392129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it-I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19AD-F351-4932-B898-9FF0795EB3BE}" type="datetime6">
              <a:rPr lang="de-CH" smtClean="0"/>
              <a:t>Januar 14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((Thema der Präsentation))</a:t>
            </a:r>
          </a:p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848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it-I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852935"/>
            <a:ext cx="4040188" cy="327322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it-I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204864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4041775" cy="327322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it-I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43FCE-4BB9-4F6C-BF6B-A6699892D8F8}" type="datetime6">
              <a:rPr lang="de-CH" smtClean="0"/>
              <a:t>Januar 14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((Thema der Präsentation))</a:t>
            </a:r>
          </a:p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8418-11DB-494C-9354-5D43B1C68FD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5589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it-I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D255-A093-4992-A0F9-9FCA3AABA886}" type="datetime6">
              <a:rPr lang="de-CH" smtClean="0"/>
              <a:t>Januar 14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((Thema der Präsentation))</a:t>
            </a:r>
          </a:p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56734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F403-FB6B-4F24-9715-597120B20A66}" type="datetime6">
              <a:rPr lang="de-CH" smtClean="0"/>
              <a:t>Januar 14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((Thema der Präsentation))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736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((Thema der Präsentation))</a:t>
            </a:r>
          </a:p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132856"/>
            <a:ext cx="5111750" cy="39933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it-I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BF56B-EFC6-4983-84EF-2288479E38CB}" type="datetime6">
              <a:rPr lang="de-CH" smtClean="0"/>
              <a:t>Januar 14</a:t>
            </a:fld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19256" cy="7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/>
            </a:lvl1pPr>
          </a:lstStyle>
          <a:p>
            <a:pPr lvl="0" algn="l"/>
            <a:r>
              <a:rPr lang="de-DE" smtClean="0"/>
              <a:t>Titelmasterformat durch Klicken bearbeiten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784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67544" y="2204865"/>
            <a:ext cx="5976664" cy="38884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it-I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9156-37AD-4370-BB71-4DC13E04EE70}" type="datetime6">
              <a:rPr lang="de-CH" smtClean="0"/>
              <a:t>Januar 14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((Thema der Präsentation))</a:t>
            </a:r>
          </a:p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19256" cy="7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/>
            </a:lvl1pPr>
          </a:lstStyle>
          <a:p>
            <a:pPr lvl="0" algn="l"/>
            <a:r>
              <a:rPr lang="de-DE" smtClean="0"/>
              <a:t>Titelmasterformat durch Klicken bearbeiten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2165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EB3F798C-EB09-471D-BA4E-DF56C2CE4DCD}" type="datetimeFigureOut">
              <a:rPr lang="de-DE" smtClean="0"/>
              <a:t>28.01.2014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0FDE09F6-C2C3-43EF-B03E-3B0797865A79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31" y="220799"/>
            <a:ext cx="1344975" cy="502189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899528" y="274640"/>
            <a:ext cx="5331229" cy="448349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331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19256" cy="7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l"/>
            <a:r>
              <a:rPr lang="de-DE" dirty="0" smtClean="0"/>
              <a:t>Titelmasterformat durch Klicken bearbeiten</a:t>
            </a:r>
            <a:endParaRPr lang="it-I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it-I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372200" y="6356350"/>
            <a:ext cx="1450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D1ED4-A9B6-4044-BC30-C1495826CE01}" type="datetime6">
              <a:rPr lang="de-CH" smtClean="0"/>
              <a:t>Januar 14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6506" y="484287"/>
            <a:ext cx="569967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de-CH" sz="900" b="1" smtClean="0">
                <a:solidFill>
                  <a:srgbClr val="EB0026"/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de-CH" dirty="0" smtClean="0"/>
              <a:t>Portrait ERB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24EE6-7D8D-4FCD-843E-ADAC82A34A2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870700" y="477838"/>
            <a:ext cx="2165796" cy="58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850" spc="40" dirty="0" smtClean="0"/>
              <a:t>Entsorgung</a:t>
            </a:r>
            <a:r>
              <a:rPr lang="de-DE" sz="850" spc="40" baseline="0" dirty="0" smtClean="0"/>
              <a:t> + Recycling</a:t>
            </a:r>
            <a:r>
              <a:rPr lang="de-DE" sz="850" spc="40" dirty="0" smtClean="0"/>
              <a:t/>
            </a:r>
            <a:br>
              <a:rPr lang="de-DE" sz="850" spc="40" dirty="0" smtClean="0"/>
            </a:br>
            <a:r>
              <a:rPr lang="de-DE" sz="850" b="1" spc="40" dirty="0" smtClean="0"/>
              <a:t>Stadt Bern</a:t>
            </a:r>
            <a:br>
              <a:rPr lang="de-DE" sz="850" b="1" spc="40" dirty="0" smtClean="0"/>
            </a:br>
            <a:endParaRPr lang="de-DE" sz="850" b="1" spc="40" dirty="0" smtClean="0"/>
          </a:p>
          <a:p>
            <a:pPr>
              <a:spcBef>
                <a:spcPct val="50000"/>
              </a:spcBef>
              <a:defRPr/>
            </a:pPr>
            <a:endParaRPr lang="de-DE" sz="850" dirty="0" smtClean="0"/>
          </a:p>
        </p:txBody>
      </p:sp>
      <p:pic>
        <p:nvPicPr>
          <p:cNvPr id="8" name="Picture 7" descr="logo_bernstad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323850"/>
            <a:ext cx="2762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23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ts val="2900"/>
        </a:lnSpc>
        <a:spcBef>
          <a:spcPct val="0"/>
        </a:spcBef>
        <a:buNone/>
        <a:defRPr lang="it-IT" sz="240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6700" indent="-266700" algn="l" defTabSz="914400" rtl="0" eaLnBrk="1" latinLnBrk="0" hangingPunct="1">
        <a:spcBef>
          <a:spcPct val="20000"/>
        </a:spcBef>
        <a:buSzPct val="80000"/>
        <a:buFont typeface="Arial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spcBef>
          <a:spcPct val="20000"/>
        </a:spcBef>
        <a:buSzPct val="80000"/>
        <a:buFont typeface="Symbol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spcBef>
          <a:spcPct val="20000"/>
        </a:spcBef>
        <a:buSzPct val="80000"/>
        <a:buFont typeface="Symbol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spcBef>
          <a:spcPct val="20000"/>
        </a:spcBef>
        <a:buSzPct val="80000"/>
        <a:buFont typeface="Symbol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spcBef>
          <a:spcPct val="20000"/>
        </a:spcBef>
        <a:buSzPct val="80000"/>
        <a:buFont typeface="Symbol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988841"/>
            <a:ext cx="8352928" cy="1008112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Der neue Entsorgungshof Fellerstrasse</a:t>
            </a:r>
            <a:br>
              <a:rPr lang="de-CH" dirty="0" smtClean="0"/>
            </a:b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046E-B0E8-4168-BB2E-3A60EEF9F4B7}" type="datetime6">
              <a:rPr lang="de-CH" smtClean="0"/>
              <a:pPr/>
              <a:t>Januar 14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pPr/>
              <a:t>1</a:t>
            </a:fld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29000"/>
            <a:ext cx="7344144" cy="212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4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  <a:latin typeface="Univers 45 Light" pitchFamily="34" charset="0"/>
              </a:rPr>
              <a:t>Konzept Entsorgungshof</a:t>
            </a:r>
            <a:endParaRPr lang="de-DE" dirty="0">
              <a:solidFill>
                <a:schemeClr val="accent1"/>
              </a:solidFill>
              <a:latin typeface="Univers 45 Light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84F7-EE8D-4EB4-A5D3-0B20B8292F7D}" type="datetime6">
              <a:rPr lang="de-CH" smtClean="0"/>
              <a:t>Januar 14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10</a:t>
            </a:fld>
            <a:endParaRPr lang="de-CH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6506" y="1556792"/>
            <a:ext cx="8229600" cy="4752528"/>
          </a:xfrm>
        </p:spPr>
        <p:txBody>
          <a:bodyPr>
            <a:normAutofit fontScale="92500"/>
          </a:bodyPr>
          <a:lstStyle/>
          <a:p>
            <a:pPr marL="0" lvl="2" indent="0">
              <a:spcBef>
                <a:spcPts val="1200"/>
              </a:spcBef>
              <a:buNone/>
            </a:pPr>
            <a:r>
              <a:rPr lang="de-DE" sz="2200" dirty="0" smtClean="0"/>
              <a:t>Umfangreiche Technik wurde integriert</a:t>
            </a:r>
          </a:p>
          <a:p>
            <a:pPr marL="0" lvl="2" indent="0">
              <a:spcBef>
                <a:spcPts val="1200"/>
              </a:spcBef>
              <a:buNone/>
            </a:pPr>
            <a:r>
              <a:rPr lang="de-DE" sz="2000" dirty="0" smtClean="0">
                <a:solidFill>
                  <a:schemeClr val="accent1"/>
                </a:solidFill>
              </a:rPr>
              <a:t>15 Waagen</a:t>
            </a:r>
          </a:p>
          <a:p>
            <a:pPr marL="266700" lvl="2">
              <a:spcBef>
                <a:spcPts val="1200"/>
              </a:spcBef>
              <a:buFont typeface="Arial" pitchFamily="34" charset="0"/>
              <a:buChar char="•"/>
            </a:pPr>
            <a:r>
              <a:rPr lang="de-DE" sz="1900" dirty="0"/>
              <a:t>6 Selbstbedienungswaagen auf der Rampe</a:t>
            </a:r>
          </a:p>
          <a:p>
            <a:pPr marL="266700" lvl="2">
              <a:spcBef>
                <a:spcPts val="1200"/>
              </a:spcBef>
              <a:buFont typeface="Arial" pitchFamily="34" charset="0"/>
              <a:buChar char="•"/>
            </a:pPr>
            <a:r>
              <a:rPr lang="de-DE" sz="1900" dirty="0"/>
              <a:t>6 </a:t>
            </a:r>
            <a:r>
              <a:rPr lang="de-DE" sz="1900" dirty="0" err="1"/>
              <a:t>Palettenwaagen</a:t>
            </a:r>
            <a:r>
              <a:rPr lang="de-DE" sz="1900" dirty="0"/>
              <a:t> in der Halle </a:t>
            </a:r>
          </a:p>
          <a:p>
            <a:pPr marL="266700" lvl="2">
              <a:spcBef>
                <a:spcPts val="1200"/>
              </a:spcBef>
              <a:buFont typeface="Arial" pitchFamily="34" charset="0"/>
              <a:buChar char="•"/>
            </a:pPr>
            <a:r>
              <a:rPr lang="de-DE" sz="1900" dirty="0"/>
              <a:t>Tisch- und Bodenwaage beim Sonderabfall</a:t>
            </a:r>
          </a:p>
          <a:p>
            <a:pPr marL="266700" lvl="2">
              <a:spcBef>
                <a:spcPts val="1200"/>
              </a:spcBef>
              <a:buFont typeface="Arial" pitchFamily="34" charset="0"/>
              <a:buChar char="•"/>
            </a:pPr>
            <a:r>
              <a:rPr lang="de-DE" sz="1900" dirty="0"/>
              <a:t>LKW-Waage</a:t>
            </a:r>
          </a:p>
          <a:p>
            <a:pPr marL="0" lvl="2" indent="0">
              <a:spcBef>
                <a:spcPts val="1200"/>
              </a:spcBef>
              <a:buNone/>
            </a:pPr>
            <a:r>
              <a:rPr lang="de-DE" sz="2000" dirty="0">
                <a:solidFill>
                  <a:schemeClr val="accent1"/>
                </a:solidFill>
              </a:rPr>
              <a:t>2 </a:t>
            </a:r>
            <a:r>
              <a:rPr lang="de-DE" sz="2000" dirty="0" smtClean="0">
                <a:solidFill>
                  <a:schemeClr val="accent1"/>
                </a:solidFill>
              </a:rPr>
              <a:t>Kassenautomaten</a:t>
            </a:r>
          </a:p>
          <a:p>
            <a:pPr marL="0" lvl="2" indent="0">
              <a:spcBef>
                <a:spcPts val="1200"/>
              </a:spcBef>
              <a:buNone/>
            </a:pPr>
            <a:r>
              <a:rPr lang="de-DE" sz="2000" dirty="0" smtClean="0">
                <a:solidFill>
                  <a:schemeClr val="accent1"/>
                </a:solidFill>
              </a:rPr>
              <a:t>1 Schranke und 1 Schwenktür angesteuert mit Karteneinzug, 2 Einfahrts-Schranken</a:t>
            </a:r>
          </a:p>
          <a:p>
            <a:pPr marL="0" lvl="2" indent="0">
              <a:spcBef>
                <a:spcPts val="1200"/>
              </a:spcBef>
              <a:buNone/>
            </a:pPr>
            <a:r>
              <a:rPr lang="de-DE" sz="2000" dirty="0" smtClean="0">
                <a:solidFill>
                  <a:schemeClr val="accent1"/>
                </a:solidFill>
              </a:rPr>
              <a:t>8 RFID-Kartenleser</a:t>
            </a:r>
          </a:p>
          <a:p>
            <a:pPr marL="0" lvl="2" indent="0">
              <a:spcBef>
                <a:spcPts val="1200"/>
              </a:spcBef>
              <a:buNone/>
            </a:pPr>
            <a:r>
              <a:rPr lang="de-DE" sz="2100" dirty="0" smtClean="0">
                <a:solidFill>
                  <a:schemeClr val="accent1"/>
                </a:solidFill>
              </a:rPr>
              <a:t>Steuerung der Anlieferung und Hardware durch </a:t>
            </a:r>
            <a:r>
              <a:rPr lang="de-DE" sz="2100" dirty="0">
                <a:solidFill>
                  <a:schemeClr val="accent1"/>
                </a:solidFill>
              </a:rPr>
              <a:t>die SAP-basierte </a:t>
            </a:r>
            <a:r>
              <a:rPr lang="de-DE" sz="2100" dirty="0" smtClean="0">
                <a:solidFill>
                  <a:schemeClr val="accent1"/>
                </a:solidFill>
              </a:rPr>
              <a:t>Software</a:t>
            </a:r>
            <a:endParaRPr lang="de-DE" sz="2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D255-A093-4992-A0F9-9FCA3AABA886}" type="datetime6">
              <a:rPr lang="de-CH" smtClean="0"/>
              <a:t>Januar 14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11</a:t>
            </a:fld>
            <a:endParaRPr lang="de-CH" dirty="0"/>
          </a:p>
        </p:txBody>
      </p:sp>
      <p:pic>
        <p:nvPicPr>
          <p:cNvPr id="2" name="Picture 2" descr="C:\Users\erbwma\AppData\Local\Microsoft\Windows\Temporary Internet Files\Content.Outlook\IL4AG01D\ERB_Einladung Eroeffnung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7275"/>
            <a:ext cx="5109454" cy="599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36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ja-JP" dirty="0" smtClean="0">
                <a:solidFill>
                  <a:schemeClr val="accent1"/>
                </a:solidFill>
                <a:latin typeface="Univers 45 Light" pitchFamily="34" charset="0"/>
              </a:rPr>
              <a:t>Fakten zum EH Fellerstrasse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F403-FB6B-4F24-9715-597120B20A66}" type="datetime6">
              <a:rPr lang="de-CH" smtClean="0"/>
              <a:t>Januar 14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2</a:t>
            </a:fld>
            <a:endParaRPr lang="de-CH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56948" y="4077072"/>
            <a:ext cx="7085542" cy="1932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25272" y="1796043"/>
            <a:ext cx="70888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Univers 45 Light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Univers 45 Light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Univers 45 Light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Univers 45 Light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Univers 45 Ligh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45 Ligh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45 Ligh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45 Ligh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45 Light" pitchFamily="34" charset="0"/>
                <a:ea typeface="ＭＳ Ｐゴシック" pitchFamily="34" charset="-128"/>
              </a:defRPr>
            </a:lvl9pPr>
          </a:lstStyle>
          <a:p>
            <a:pPr>
              <a:tabLst>
                <a:tab pos="4848225" algn="l"/>
              </a:tabLst>
            </a:pPr>
            <a:r>
              <a:rPr lang="de-CH" sz="2000" dirty="0" smtClean="0"/>
              <a:t>Anzahl Kunden alle EH Stadt Bern: 	370’000 pro Jahr</a:t>
            </a:r>
          </a:p>
          <a:p>
            <a:pPr>
              <a:tabLst>
                <a:tab pos="4848225" algn="l"/>
              </a:tabLst>
            </a:pPr>
            <a:r>
              <a:rPr lang="de-CH" sz="2000" dirty="0" smtClean="0">
                <a:solidFill>
                  <a:srgbClr val="FF0000"/>
                </a:solidFill>
                <a:latin typeface="Helvetica-BoldOblique"/>
              </a:rPr>
              <a:t>Anzahl Kunden EH Fellerstrasse: 	160’000 pro Jahr</a:t>
            </a:r>
            <a:endParaRPr lang="de-CH" sz="1800" dirty="0">
              <a:solidFill>
                <a:srgbClr val="FF0000"/>
              </a:solidFill>
              <a:latin typeface="Helvetica-BoldOblique"/>
            </a:endParaRPr>
          </a:p>
          <a:p>
            <a:endParaRPr lang="de-CH" sz="1800" dirty="0" smtClean="0"/>
          </a:p>
          <a:p>
            <a:pPr lvl="0">
              <a:tabLst>
                <a:tab pos="4848225" algn="l"/>
              </a:tabLst>
            </a:pPr>
            <a:r>
              <a:rPr lang="de-CH" sz="2000" dirty="0">
                <a:solidFill>
                  <a:srgbClr val="000000"/>
                </a:solidFill>
                <a:latin typeface="Arial"/>
              </a:rPr>
              <a:t>Menge alle EH Stadt: 	14’000 t pro Jahr</a:t>
            </a:r>
          </a:p>
          <a:p>
            <a:pPr lvl="0">
              <a:tabLst>
                <a:tab pos="4848225" algn="l"/>
              </a:tabLst>
            </a:pPr>
            <a:r>
              <a:rPr lang="de-CH" sz="2000" dirty="0">
                <a:solidFill>
                  <a:srgbClr val="FF0000"/>
                </a:solidFill>
                <a:latin typeface="Helvetica-BoldOblique"/>
              </a:rPr>
              <a:t>Menge EH Fellerstrasse: </a:t>
            </a:r>
            <a:r>
              <a:rPr lang="de-CH" sz="2000" dirty="0" smtClean="0">
                <a:solidFill>
                  <a:srgbClr val="FF0000"/>
                </a:solidFill>
                <a:latin typeface="Helvetica-BoldOblique"/>
              </a:rPr>
              <a:t>	8’500 </a:t>
            </a:r>
            <a:r>
              <a:rPr lang="de-CH" sz="2000" dirty="0">
                <a:solidFill>
                  <a:srgbClr val="FF0000"/>
                </a:solidFill>
                <a:latin typeface="Helvetica-BoldOblique"/>
              </a:rPr>
              <a:t>t pro </a:t>
            </a:r>
            <a:r>
              <a:rPr lang="de-CH" sz="2000" dirty="0" smtClean="0">
                <a:solidFill>
                  <a:srgbClr val="FF0000"/>
                </a:solidFill>
                <a:latin typeface="Helvetica-BoldOblique"/>
              </a:rPr>
              <a:t>Jahr</a:t>
            </a:r>
            <a:endParaRPr lang="de-CH" sz="1800" dirty="0">
              <a:solidFill>
                <a:srgbClr val="FF0000"/>
              </a:solidFill>
              <a:latin typeface="Helvetica-BoldOblique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89624" y="4100884"/>
            <a:ext cx="276886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de-CH" sz="2000" b="1" dirty="0"/>
              <a:t>Fellerstrasse</a:t>
            </a:r>
          </a:p>
          <a:p>
            <a:pPr eaLnBrk="1" hangingPunct="1">
              <a:lnSpc>
                <a:spcPct val="150000"/>
              </a:lnSpc>
            </a:pPr>
            <a:r>
              <a:rPr lang="de-CH" sz="2000" b="1" dirty="0"/>
              <a:t/>
            </a:r>
            <a:br>
              <a:rPr lang="de-CH" sz="2000" b="1" dirty="0"/>
            </a:br>
            <a:endParaRPr lang="de-CH" sz="1600" b="1" dirty="0">
              <a:solidFill>
                <a:schemeClr val="tx2"/>
              </a:solidFill>
              <a:latin typeface="Univers 55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183797" y="4162797"/>
            <a:ext cx="4268523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Univers 45 Light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Univers 45 Light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Univers 45 Light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Univers 45 Light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Univers 45 Ligh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45 Ligh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45 Ligh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45 Ligh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45 Light" pitchFamily="34" charset="0"/>
                <a:ea typeface="ＭＳ Ｐゴシック" pitchFamily="34" charset="-128"/>
              </a:defRPr>
            </a:lvl9pPr>
          </a:lstStyle>
          <a:p>
            <a:pPr fontAlgn="t"/>
            <a:r>
              <a:rPr lang="de-CH" sz="2000" b="1" dirty="0"/>
              <a:t>Montag - Freitag</a:t>
            </a:r>
            <a:br>
              <a:rPr lang="de-CH" sz="2000" b="1" dirty="0"/>
            </a:br>
            <a:r>
              <a:rPr lang="de-CH" sz="2000" dirty="0"/>
              <a:t>08.00 - 12.00 Uhr</a:t>
            </a:r>
            <a:br>
              <a:rPr lang="de-CH" sz="2000" dirty="0"/>
            </a:br>
            <a:r>
              <a:rPr lang="de-CH" sz="2000" dirty="0"/>
              <a:t>13.00 - 18.30 Uhr</a:t>
            </a:r>
          </a:p>
          <a:p>
            <a:pPr fontAlgn="t"/>
            <a:endParaRPr lang="de-CH" sz="1000" b="1" dirty="0" smtClean="0"/>
          </a:p>
          <a:p>
            <a:pPr fontAlgn="t"/>
            <a:r>
              <a:rPr lang="de-CH" sz="2000" b="1" dirty="0" smtClean="0"/>
              <a:t>Samstag</a:t>
            </a:r>
            <a:r>
              <a:rPr lang="de-CH" sz="2000" dirty="0" smtClean="0"/>
              <a:t> </a:t>
            </a:r>
          </a:p>
          <a:p>
            <a:pPr fontAlgn="t"/>
            <a:r>
              <a:rPr lang="de-CH" sz="2000" dirty="0" smtClean="0"/>
              <a:t>08.00 </a:t>
            </a:r>
            <a:r>
              <a:rPr lang="de-CH" sz="2000" dirty="0"/>
              <a:t>- 15.00 Uhr</a:t>
            </a:r>
          </a:p>
        </p:txBody>
      </p:sp>
    </p:spTree>
    <p:extLst>
      <p:ext uri="{BB962C8B-B14F-4D97-AF65-F5344CB8AC3E}">
        <p14:creationId xmlns:p14="http://schemas.microsoft.com/office/powerpoint/2010/main" val="321331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ja-JP" dirty="0" smtClean="0">
                <a:solidFill>
                  <a:schemeClr val="accent1"/>
                </a:solidFill>
                <a:latin typeface="Univers 45 Light" pitchFamily="34" charset="0"/>
              </a:rPr>
              <a:t>EH Fellerstrasse vor Umbau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F403-FB6B-4F24-9715-597120B20A66}" type="datetime6">
              <a:rPr lang="de-CH" smtClean="0"/>
              <a:t>Januar 14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3</a:t>
            </a:fld>
            <a:endParaRPr lang="de-CH" dirty="0"/>
          </a:p>
        </p:txBody>
      </p:sp>
      <p:pic>
        <p:nvPicPr>
          <p:cNvPr id="1026" name="Picture 2" descr="K:\Entsorgung_Recycling\Sammeldienst stationär\Bilder\Entsorgungshöfe\EH-Fellerstrasse\EH Fellerstrasse Profi\DSC_2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40" y="1556792"/>
            <a:ext cx="3286580" cy="220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K:\Entsorgung_Recycling\Sammeldienst stationär\Bilder\Entsorgungshöfe\EH-Fellerstrasse\EH Fellerstrasse Profi\DSC_23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323054" cy="221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:\Entsorgung_Recycling\Sammeldienst stationär\Bilder\Entsorgungshöfe\EH-Fellerstrasse\EH Fellerstrasse Profi\DSC_25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16" y="4061277"/>
            <a:ext cx="3264504" cy="217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Entsorgung_Recycling\Sammeldienst stationär\Bilder\Entsorgungshöfe\EH-Fellerstrasse\EH Fellerstrasse Profi\DSC_25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9465"/>
            <a:ext cx="3330272" cy="221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87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ja-JP" dirty="0" smtClean="0">
                <a:solidFill>
                  <a:schemeClr val="accent1"/>
                </a:solidFill>
                <a:latin typeface="Univers 45 Light" pitchFamily="34" charset="0"/>
              </a:rPr>
              <a:t>EH Fellerstrasse nach Umbau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F403-FB6B-4F24-9715-597120B20A66}" type="datetime6">
              <a:rPr lang="de-CH" smtClean="0"/>
              <a:t>Januar 14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4</a:t>
            </a:fld>
            <a:endParaRPr lang="de-CH" dirty="0"/>
          </a:p>
        </p:txBody>
      </p:sp>
      <p:grpSp>
        <p:nvGrpSpPr>
          <p:cNvPr id="7" name="Gruppieren 6"/>
          <p:cNvGrpSpPr>
            <a:grpSpLocks noGrp="1" noUngrp="1" noChangeAspect="1"/>
          </p:cNvGrpSpPr>
          <p:nvPr/>
        </p:nvGrpSpPr>
        <p:grpSpPr>
          <a:xfrm>
            <a:off x="1019175" y="1646238"/>
            <a:ext cx="2876550" cy="2274887"/>
            <a:chOff x="1019175" y="1646238"/>
            <a:chExt cx="2876550" cy="2274887"/>
          </a:xfrm>
        </p:grpSpPr>
        <p:pic>
          <p:nvPicPr>
            <p:cNvPr id="8" name="Grafik 7" descr="Einfahrt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175" y="1646238"/>
              <a:ext cx="2876550" cy="1919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hteck 8"/>
            <p:cNvSpPr/>
            <p:nvPr/>
          </p:nvSpPr>
          <p:spPr>
            <a:xfrm>
              <a:off x="1019175" y="3578225"/>
              <a:ext cx="28765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de-DE" sz="1600" smtClean="0"/>
                <a:t>Einfahrt</a:t>
              </a:r>
              <a:endParaRPr lang="de-DE" sz="1600"/>
            </a:p>
          </p:txBody>
        </p:sp>
      </p:grpSp>
      <p:grpSp>
        <p:nvGrpSpPr>
          <p:cNvPr id="10" name="Gruppieren 9"/>
          <p:cNvGrpSpPr>
            <a:grpSpLocks noGrp="1" noUngrp="1" noChangeAspect="1"/>
          </p:cNvGrpSpPr>
          <p:nvPr/>
        </p:nvGrpSpPr>
        <p:grpSpPr>
          <a:xfrm>
            <a:off x="5248275" y="1646238"/>
            <a:ext cx="2876550" cy="2274887"/>
            <a:chOff x="5248275" y="1646238"/>
            <a:chExt cx="2876550" cy="2274887"/>
          </a:xfrm>
        </p:grpSpPr>
        <p:pic>
          <p:nvPicPr>
            <p:cNvPr id="11" name="Grafik 10" descr="Blick Hof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8275" y="1646238"/>
              <a:ext cx="2876550" cy="1919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Rechteck 11"/>
            <p:cNvSpPr/>
            <p:nvPr/>
          </p:nvSpPr>
          <p:spPr>
            <a:xfrm>
              <a:off x="5248275" y="3578225"/>
              <a:ext cx="28765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de-DE" sz="1600" dirty="0" smtClean="0"/>
                <a:t>Übersicht Hof</a:t>
              </a:r>
              <a:endParaRPr lang="de-DE" sz="1600" dirty="0"/>
            </a:p>
          </p:txBody>
        </p:sp>
      </p:grpSp>
      <p:grpSp>
        <p:nvGrpSpPr>
          <p:cNvPr id="13" name="Gruppieren 12"/>
          <p:cNvGrpSpPr>
            <a:grpSpLocks noGrp="1" noUngrp="1" noChangeAspect="1"/>
          </p:cNvGrpSpPr>
          <p:nvPr/>
        </p:nvGrpSpPr>
        <p:grpSpPr>
          <a:xfrm>
            <a:off x="1019175" y="4137025"/>
            <a:ext cx="2876550" cy="2274888"/>
            <a:chOff x="1019175" y="4137025"/>
            <a:chExt cx="2876550" cy="2274888"/>
          </a:xfrm>
        </p:grpSpPr>
        <p:pic>
          <p:nvPicPr>
            <p:cNvPr id="14" name="Grafik 13" descr="Auffahrt Rampe"/>
            <p:cNvPicPr>
              <a:picLocks noRot="1" noChangeAspect="1" noMove="1" noResize="1"/>
            </p:cNvPicPr>
            <p:nvPr isPhoto="1"/>
          </p:nvPicPr>
          <p:blipFill>
            <a:blip r:embed="rId4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175" y="4137025"/>
              <a:ext cx="2876550" cy="19192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Rechteck 14"/>
            <p:cNvSpPr/>
            <p:nvPr/>
          </p:nvSpPr>
          <p:spPr>
            <a:xfrm>
              <a:off x="1019175" y="6069013"/>
              <a:ext cx="28765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de-DE" sz="1600" smtClean="0"/>
                <a:t>Auffahrt Rampe</a:t>
              </a:r>
              <a:endParaRPr lang="de-DE" sz="1600"/>
            </a:p>
          </p:txBody>
        </p:sp>
      </p:grpSp>
      <p:grpSp>
        <p:nvGrpSpPr>
          <p:cNvPr id="20" name="Gruppieren 19"/>
          <p:cNvGrpSpPr>
            <a:grpSpLocks noGrp="1" noUngrp="1" noChangeAspect="1"/>
          </p:cNvGrpSpPr>
          <p:nvPr/>
        </p:nvGrpSpPr>
        <p:grpSpPr>
          <a:xfrm>
            <a:off x="5004049" y="4178449"/>
            <a:ext cx="3384375" cy="2274887"/>
            <a:chOff x="755576" y="1646238"/>
            <a:chExt cx="3384375" cy="2274887"/>
          </a:xfrm>
        </p:grpSpPr>
        <p:pic>
          <p:nvPicPr>
            <p:cNvPr id="21" name="Grafik 20" descr="Waagenplatz Rampe"/>
            <p:cNvPicPr>
              <a:picLocks noRot="1" noChangeAspect="1" noMove="1" noResize="1"/>
            </p:cNvPicPr>
            <p:nvPr isPhoto="1"/>
          </p:nvPicPr>
          <p:blipFill>
            <a:blip r:embed="rId5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175" y="1646238"/>
              <a:ext cx="2876550" cy="1919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Rechteck 21"/>
            <p:cNvSpPr/>
            <p:nvPr/>
          </p:nvSpPr>
          <p:spPr>
            <a:xfrm>
              <a:off x="755576" y="3578225"/>
              <a:ext cx="33843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/>
            </a:bodyPr>
            <a:lstStyle/>
            <a:p>
              <a:pPr algn="ctr"/>
              <a:r>
                <a:rPr lang="de-DE" sz="1600" dirty="0" smtClean="0"/>
                <a:t>Tischwaagen und Ticketleser Rampe</a:t>
              </a:r>
              <a:endParaRPr lang="de-D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295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ja-JP" dirty="0">
                <a:solidFill>
                  <a:schemeClr val="accent1"/>
                </a:solidFill>
                <a:latin typeface="Univers 45 Light" pitchFamily="34" charset="0"/>
              </a:rPr>
              <a:t>Entsorgungshof Fellerstrasse nach Umbau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F403-FB6B-4F24-9715-597120B20A66}" type="datetime6">
              <a:rPr lang="de-CH" smtClean="0"/>
              <a:t>Januar 14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5</a:t>
            </a:fld>
            <a:endParaRPr lang="de-CH" dirty="0"/>
          </a:p>
        </p:txBody>
      </p:sp>
      <p:grpSp>
        <p:nvGrpSpPr>
          <p:cNvPr id="18" name="Gruppieren 17"/>
          <p:cNvGrpSpPr>
            <a:grpSpLocks noGrp="1" noUngrp="1" noChangeAspect="1"/>
          </p:cNvGrpSpPr>
          <p:nvPr/>
        </p:nvGrpSpPr>
        <p:grpSpPr>
          <a:xfrm>
            <a:off x="5151834" y="1646238"/>
            <a:ext cx="2876550" cy="2274887"/>
            <a:chOff x="1019175" y="1646238"/>
            <a:chExt cx="2876550" cy="2274887"/>
          </a:xfrm>
        </p:grpSpPr>
        <p:pic>
          <p:nvPicPr>
            <p:cNvPr id="19" name="Grafik 18" descr="Kassenautomaten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175" y="1646238"/>
              <a:ext cx="2876550" cy="1919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Rechteck 22"/>
            <p:cNvSpPr/>
            <p:nvPr/>
          </p:nvSpPr>
          <p:spPr>
            <a:xfrm>
              <a:off x="1019175" y="3578225"/>
              <a:ext cx="28765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de-DE" sz="1600" smtClean="0"/>
                <a:t>Kassenautomaten</a:t>
              </a:r>
              <a:endParaRPr lang="de-DE" sz="1600"/>
            </a:p>
          </p:txBody>
        </p:sp>
      </p:grpSp>
      <p:grpSp>
        <p:nvGrpSpPr>
          <p:cNvPr id="24" name="Gruppieren 23"/>
          <p:cNvGrpSpPr>
            <a:grpSpLocks noGrp="1" noUngrp="1" noChangeAspect="1"/>
          </p:cNvGrpSpPr>
          <p:nvPr/>
        </p:nvGrpSpPr>
        <p:grpSpPr>
          <a:xfrm>
            <a:off x="1019175" y="4137025"/>
            <a:ext cx="2876550" cy="2274888"/>
            <a:chOff x="1019175" y="4137025"/>
            <a:chExt cx="2876550" cy="2274888"/>
          </a:xfrm>
        </p:grpSpPr>
        <p:pic>
          <p:nvPicPr>
            <p:cNvPr id="25" name="Grafik 24" descr="Ausfahrt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175" y="4137025"/>
              <a:ext cx="2876550" cy="19192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Rechteck 25"/>
            <p:cNvSpPr/>
            <p:nvPr/>
          </p:nvSpPr>
          <p:spPr>
            <a:xfrm>
              <a:off x="1019175" y="6069013"/>
              <a:ext cx="28765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de-DE" sz="1600" smtClean="0"/>
                <a:t>Ausfahrt</a:t>
              </a:r>
              <a:endParaRPr lang="de-DE" sz="1600"/>
            </a:p>
          </p:txBody>
        </p:sp>
      </p:grpSp>
      <p:grpSp>
        <p:nvGrpSpPr>
          <p:cNvPr id="27" name="Gruppieren 26"/>
          <p:cNvGrpSpPr>
            <a:grpSpLocks noGrp="1" noUngrp="1" noChangeAspect="1"/>
          </p:cNvGrpSpPr>
          <p:nvPr/>
        </p:nvGrpSpPr>
        <p:grpSpPr>
          <a:xfrm>
            <a:off x="973783" y="1646238"/>
            <a:ext cx="2878137" cy="2274887"/>
            <a:chOff x="5246688" y="1646238"/>
            <a:chExt cx="2878137" cy="2274887"/>
          </a:xfrm>
        </p:grpSpPr>
        <p:pic>
          <p:nvPicPr>
            <p:cNvPr id="28" name="Grafik 27" descr="Palettenwaagen Halle"/>
            <p:cNvPicPr>
              <a:picLocks noRot="1" noChangeAspect="1" noMove="1" noResize="1"/>
            </p:cNvPicPr>
            <p:nvPr isPhoto="1"/>
          </p:nvPicPr>
          <p:blipFill>
            <a:blip r:embed="rId4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6688" y="1646238"/>
              <a:ext cx="2878137" cy="1919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Rechteck 28"/>
            <p:cNvSpPr/>
            <p:nvPr/>
          </p:nvSpPr>
          <p:spPr>
            <a:xfrm>
              <a:off x="5246688" y="3578225"/>
              <a:ext cx="28781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de-DE" sz="1600" smtClean="0"/>
                <a:t>Palettenwaagen Halle</a:t>
              </a:r>
              <a:endParaRPr lang="de-DE" sz="1600"/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67509"/>
            <a:ext cx="2903166" cy="19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hteck 30"/>
          <p:cNvSpPr/>
          <p:nvPr/>
        </p:nvSpPr>
        <p:spPr>
          <a:xfrm>
            <a:off x="5806353" y="6074847"/>
            <a:ext cx="175881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500" dirty="0" smtClean="0"/>
              <a:t>Moderne Software</a:t>
            </a:r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8283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84F7-EE8D-4EB4-A5D3-0B20B8292F7D}" type="datetime6">
              <a:rPr lang="de-CH" smtClean="0"/>
              <a:t>Januar 14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6</a:t>
            </a:fld>
            <a:endParaRPr lang="de-CH"/>
          </a:p>
        </p:txBody>
      </p:sp>
      <p:sp>
        <p:nvSpPr>
          <p:cNvPr id="7" name="Fußzeilenplatzhalter 2"/>
          <p:cNvSpPr txBox="1">
            <a:spLocks/>
          </p:cNvSpPr>
          <p:nvPr/>
        </p:nvSpPr>
        <p:spPr>
          <a:xfrm>
            <a:off x="456506" y="484287"/>
            <a:ext cx="569967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CH" sz="2400" b="1" dirty="0" smtClean="0">
                <a:solidFill>
                  <a:srgbClr val="EB0026"/>
                </a:solidFill>
              </a:rPr>
              <a:t>Übersicht</a:t>
            </a:r>
            <a:endParaRPr lang="de-CH" sz="2400" b="1" dirty="0">
              <a:solidFill>
                <a:srgbClr val="EB0026"/>
              </a:solidFill>
            </a:endParaRPr>
          </a:p>
          <a:p>
            <a:endParaRPr lang="de-CH" sz="2400" b="1" dirty="0">
              <a:solidFill>
                <a:schemeClr val="accent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7"/>
            <a:ext cx="7920880" cy="54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421091" y="1124744"/>
            <a:ext cx="461665" cy="37444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de-CH" dirty="0" smtClean="0"/>
              <a:t>Fellerstrasse</a:t>
            </a:r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4499992" y="1382579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b="1" dirty="0" smtClean="0"/>
              <a:t>Werkstatt, Verwaltung</a:t>
            </a:r>
            <a:endParaRPr lang="de-CH" sz="1000" b="1" dirty="0"/>
          </a:p>
        </p:txBody>
      </p:sp>
    </p:spTree>
    <p:extLst>
      <p:ext uri="{BB962C8B-B14F-4D97-AF65-F5344CB8AC3E}">
        <p14:creationId xmlns:p14="http://schemas.microsoft.com/office/powerpoint/2010/main" val="39689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  <a:latin typeface="Univers 45 Light" pitchFamily="34" charset="0"/>
              </a:rPr>
              <a:t>Konzept Entsorgungshof</a:t>
            </a:r>
            <a:endParaRPr lang="de-DE" dirty="0">
              <a:solidFill>
                <a:schemeClr val="accent1"/>
              </a:solidFill>
              <a:latin typeface="Univers 45 Light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84F7-EE8D-4EB4-A5D3-0B20B8292F7D}" type="datetime6">
              <a:rPr lang="de-CH" smtClean="0"/>
              <a:t>Januar 14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7</a:t>
            </a:fld>
            <a:endParaRPr lang="de-CH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</p:spPr>
        <p:txBody>
          <a:bodyPr>
            <a:normAutofit/>
          </a:bodyPr>
          <a:lstStyle/>
          <a:p>
            <a:pPr marL="0" lvl="2" indent="0">
              <a:spcBef>
                <a:spcPts val="1200"/>
              </a:spcBef>
              <a:buNone/>
            </a:pPr>
            <a:r>
              <a:rPr lang="de-DE" sz="2000" dirty="0" smtClean="0">
                <a:solidFill>
                  <a:schemeClr val="accent1"/>
                </a:solidFill>
              </a:rPr>
              <a:t>Verkehrskonzept</a:t>
            </a:r>
          </a:p>
          <a:p>
            <a:pPr marL="266700" lvl="2" indent="-2571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Getrennte Verkehrswege für Kunden und Betrieb</a:t>
            </a:r>
            <a:endParaRPr lang="de-DE" sz="2000" dirty="0"/>
          </a:p>
          <a:p>
            <a:pPr marL="266700" lvl="2" indent="-2571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Rasche Abfertigung am Eingang</a:t>
            </a:r>
          </a:p>
          <a:p>
            <a:pPr marL="266700" lvl="2" indent="-2571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Mehr Stauraum im Hof</a:t>
            </a:r>
          </a:p>
          <a:p>
            <a:pPr marL="9525" lvl="2" indent="0">
              <a:spcBef>
                <a:spcPts val="1200"/>
              </a:spcBef>
              <a:buNone/>
            </a:pPr>
            <a:r>
              <a:rPr lang="de-DE" sz="2000" dirty="0" smtClean="0">
                <a:solidFill>
                  <a:schemeClr val="accent1"/>
                </a:solidFill>
              </a:rPr>
              <a:t>Lärmschutz</a:t>
            </a:r>
            <a:endParaRPr lang="de-DE" sz="2000" dirty="0"/>
          </a:p>
          <a:p>
            <a:pPr marL="266700" lvl="2" indent="-2571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Lärmschutzwand und Überdachung</a:t>
            </a:r>
          </a:p>
          <a:p>
            <a:pPr marL="0" lvl="2" indent="0">
              <a:spcBef>
                <a:spcPts val="1200"/>
              </a:spcBef>
              <a:buNone/>
            </a:pPr>
            <a:r>
              <a:rPr lang="de-DE" sz="2000" dirty="0" smtClean="0">
                <a:solidFill>
                  <a:schemeClr val="accent1"/>
                </a:solidFill>
              </a:rPr>
              <a:t>Rampensystem</a:t>
            </a:r>
          </a:p>
          <a:p>
            <a:pPr marL="266700" lvl="2" indent="-2571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Keine Lasten über Kopf heben</a:t>
            </a:r>
          </a:p>
          <a:p>
            <a:pPr marL="266700" lvl="2" indent="-2571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 err="1" smtClean="0"/>
              <a:t>Grosscontainer</a:t>
            </a:r>
            <a:r>
              <a:rPr lang="de-DE" sz="2000" dirty="0" smtClean="0"/>
              <a:t> für </a:t>
            </a:r>
            <a:r>
              <a:rPr lang="de-DE" sz="2000" dirty="0" err="1" smtClean="0"/>
              <a:t>Grossmengen</a:t>
            </a:r>
            <a:r>
              <a:rPr lang="de-DE" sz="2000" dirty="0" smtClean="0"/>
              <a:t> an Abfällen</a:t>
            </a:r>
            <a:endParaRPr lang="de-DE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  <a:latin typeface="Univers 45 Light" pitchFamily="34" charset="0"/>
              </a:rPr>
              <a:t>Konzept Entsorgungshof</a:t>
            </a:r>
            <a:endParaRPr lang="de-DE" dirty="0">
              <a:solidFill>
                <a:schemeClr val="accent1"/>
              </a:solidFill>
              <a:latin typeface="Univers 45 Light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84F7-EE8D-4EB4-A5D3-0B20B8292F7D}" type="datetime6">
              <a:rPr lang="de-CH" smtClean="0"/>
              <a:t>Januar 14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8</a:t>
            </a:fld>
            <a:endParaRPr lang="de-CH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</p:spPr>
        <p:txBody>
          <a:bodyPr>
            <a:normAutofit/>
          </a:bodyPr>
          <a:lstStyle/>
          <a:p>
            <a:pPr marL="0" lvl="2" indent="0">
              <a:spcBef>
                <a:spcPts val="1200"/>
              </a:spcBef>
              <a:buNone/>
            </a:pPr>
            <a:r>
              <a:rPr lang="de-DE" sz="2000" dirty="0" smtClean="0">
                <a:solidFill>
                  <a:schemeClr val="accent1"/>
                </a:solidFill>
              </a:rPr>
              <a:t>Selbstbedienungswaagen</a:t>
            </a:r>
          </a:p>
          <a:p>
            <a:pPr marL="266700" lvl="2">
              <a:spcBef>
                <a:spcPts val="1200"/>
              </a:spcBef>
              <a:buFont typeface="Arial" pitchFamily="34" charset="0"/>
              <a:buChar char="•"/>
            </a:pPr>
            <a:r>
              <a:rPr lang="de-DE" sz="2000" dirty="0" smtClean="0"/>
              <a:t>Kostenpflichtige Stoffe werden an Selbstbedienungswaagen verwogen und in den bereitgestellten Containern entsorgt</a:t>
            </a:r>
          </a:p>
          <a:p>
            <a:pPr marL="0" lvl="2" indent="0">
              <a:spcBef>
                <a:spcPts val="1200"/>
              </a:spcBef>
              <a:buNone/>
            </a:pPr>
            <a:r>
              <a:rPr lang="de-DE" sz="2000" dirty="0" smtClean="0">
                <a:solidFill>
                  <a:schemeClr val="accent1"/>
                </a:solidFill>
              </a:rPr>
              <a:t>Ticketsystem</a:t>
            </a:r>
          </a:p>
          <a:p>
            <a:pPr marL="266700" lvl="2">
              <a:spcBef>
                <a:spcPts val="1200"/>
              </a:spcBef>
              <a:buFont typeface="Arial" pitchFamily="34" charset="0"/>
              <a:buChar char="•"/>
            </a:pPr>
            <a:r>
              <a:rPr lang="de-DE" sz="2000" dirty="0" smtClean="0"/>
              <a:t>Einfache Speicherung der Gewichte und Bezahlung mit Hilfe von Karten, welche am Kassenautomat abgerechnet und an der Ausfahrt eingezogen werden</a:t>
            </a:r>
          </a:p>
          <a:p>
            <a:pPr marL="0" lvl="2" indent="0">
              <a:spcBef>
                <a:spcPts val="1200"/>
              </a:spcBef>
              <a:buNone/>
            </a:pPr>
            <a:r>
              <a:rPr lang="de-DE" sz="2000" dirty="0">
                <a:solidFill>
                  <a:schemeClr val="accent1"/>
                </a:solidFill>
              </a:rPr>
              <a:t>Kassenautomat</a:t>
            </a:r>
          </a:p>
          <a:p>
            <a:pPr marL="266700" lvl="2">
              <a:spcBef>
                <a:spcPts val="1200"/>
              </a:spcBef>
              <a:buFont typeface="Arial" pitchFamily="34" charset="0"/>
              <a:buChar char="•"/>
            </a:pPr>
            <a:r>
              <a:rPr lang="de-DE" sz="2000" dirty="0"/>
              <a:t>An zwei Kassenautomaten können die kostenpflichtigen </a:t>
            </a:r>
            <a:r>
              <a:rPr lang="de-DE" sz="2000" dirty="0" smtClean="0"/>
              <a:t>Abfälle </a:t>
            </a:r>
            <a:r>
              <a:rPr lang="de-DE" sz="2000" dirty="0"/>
              <a:t>mit EC-Karte oder in bar bezahlt werden</a:t>
            </a:r>
          </a:p>
          <a:p>
            <a:pPr marL="266700" lvl="2">
              <a:spcBef>
                <a:spcPts val="1200"/>
              </a:spcBef>
              <a:buFont typeface="Arial" pitchFamily="34" charset="0"/>
              <a:buChar char="•"/>
            </a:pP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9489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  <a:latin typeface="Univers 45 Light" pitchFamily="34" charset="0"/>
              </a:rPr>
              <a:t>Konzept Entsorgungshof</a:t>
            </a:r>
            <a:endParaRPr lang="de-DE" dirty="0">
              <a:solidFill>
                <a:schemeClr val="accent1"/>
              </a:solidFill>
              <a:latin typeface="Univers 45 Light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84F7-EE8D-4EB4-A5D3-0B20B8292F7D}" type="datetime6">
              <a:rPr lang="de-CH" smtClean="0"/>
              <a:t>Januar 14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9</a:t>
            </a:fld>
            <a:endParaRPr lang="de-CH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 indent="0">
              <a:spcBef>
                <a:spcPts val="1200"/>
              </a:spcBef>
              <a:buNone/>
            </a:pPr>
            <a:r>
              <a:rPr lang="de-DE" sz="2000" dirty="0" smtClean="0">
                <a:solidFill>
                  <a:schemeClr val="accent1"/>
                </a:solidFill>
              </a:rPr>
              <a:t>Ausfahrtskontrolle</a:t>
            </a:r>
            <a:endParaRPr lang="de-DE" sz="2000" dirty="0">
              <a:solidFill>
                <a:schemeClr val="accent1"/>
              </a:solidFill>
            </a:endParaRPr>
          </a:p>
          <a:p>
            <a:pPr marL="266700" lvl="2">
              <a:spcBef>
                <a:spcPts val="1200"/>
              </a:spcBef>
              <a:buFont typeface="Arial" pitchFamily="34" charset="0"/>
              <a:buChar char="•"/>
            </a:pPr>
            <a:r>
              <a:rPr lang="de-DE" sz="2000" dirty="0"/>
              <a:t>Die Tickets werden an der Schranke auf erfolgte Bezahlung geprüft und </a:t>
            </a:r>
            <a:r>
              <a:rPr lang="de-DE" sz="2000" dirty="0" smtClean="0"/>
              <a:t>eingezogen</a:t>
            </a:r>
            <a:endParaRPr lang="de-DE" sz="2000" dirty="0" smtClean="0">
              <a:solidFill>
                <a:schemeClr val="accent1"/>
              </a:solidFill>
            </a:endParaRPr>
          </a:p>
          <a:p>
            <a:pPr marL="0" lvl="2" indent="0">
              <a:spcBef>
                <a:spcPts val="1200"/>
              </a:spcBef>
              <a:buNone/>
            </a:pPr>
            <a:r>
              <a:rPr lang="de-DE" sz="2000" dirty="0" smtClean="0">
                <a:solidFill>
                  <a:schemeClr val="accent1"/>
                </a:solidFill>
              </a:rPr>
              <a:t>Sonderabfälle &amp; Elektrogeräte</a:t>
            </a:r>
            <a:endParaRPr lang="de-DE" sz="2000" dirty="0">
              <a:solidFill>
                <a:schemeClr val="accent1"/>
              </a:solidFill>
            </a:endParaRPr>
          </a:p>
          <a:p>
            <a:pPr marL="266700" lvl="2">
              <a:spcBef>
                <a:spcPts val="1200"/>
              </a:spcBef>
              <a:buFont typeface="Arial" pitchFamily="34" charset="0"/>
              <a:buChar char="•"/>
            </a:pPr>
            <a:r>
              <a:rPr lang="de-DE" sz="2000" dirty="0"/>
              <a:t>Sonderabfälle und </a:t>
            </a:r>
            <a:r>
              <a:rPr lang="de-DE" sz="2000" dirty="0" smtClean="0"/>
              <a:t>Kleinmengen Elektrogeräte </a:t>
            </a:r>
            <a:r>
              <a:rPr lang="de-DE" sz="2000" dirty="0"/>
              <a:t>werden </a:t>
            </a:r>
            <a:r>
              <a:rPr lang="de-DE" sz="2000" dirty="0" smtClean="0"/>
              <a:t>vom </a:t>
            </a:r>
            <a:r>
              <a:rPr lang="de-DE" sz="2000" dirty="0"/>
              <a:t>ERB-Personal </a:t>
            </a:r>
            <a:r>
              <a:rPr lang="de-DE" sz="2000" dirty="0" smtClean="0"/>
              <a:t>entgegengenommen</a:t>
            </a:r>
          </a:p>
          <a:p>
            <a:pPr marL="266700" lvl="2">
              <a:spcBef>
                <a:spcPts val="1200"/>
              </a:spcBef>
              <a:buFont typeface="Arial" pitchFamily="34" charset="0"/>
              <a:buChar char="•"/>
            </a:pPr>
            <a:r>
              <a:rPr lang="de-DE" sz="2000" dirty="0" smtClean="0"/>
              <a:t>Zuordnung </a:t>
            </a:r>
            <a:r>
              <a:rPr lang="de-DE" sz="2000" dirty="0"/>
              <a:t>der Menge und Abfälle zum Kunden </a:t>
            </a:r>
            <a:r>
              <a:rPr lang="de-DE" sz="2000" dirty="0" smtClean="0"/>
              <a:t>über </a:t>
            </a:r>
            <a:r>
              <a:rPr lang="de-DE" sz="2000" dirty="0"/>
              <a:t>die </a:t>
            </a:r>
            <a:r>
              <a:rPr lang="de-DE" sz="2000" dirty="0" smtClean="0"/>
              <a:t>Karte</a:t>
            </a:r>
          </a:p>
          <a:p>
            <a:pPr marL="0" lvl="2" indent="0">
              <a:spcBef>
                <a:spcPts val="1200"/>
              </a:spcBef>
              <a:buNone/>
            </a:pPr>
            <a:r>
              <a:rPr lang="de-DE" sz="2000" dirty="0" smtClean="0">
                <a:solidFill>
                  <a:schemeClr val="accent1"/>
                </a:solidFill>
              </a:rPr>
              <a:t>LKW-Waage</a:t>
            </a:r>
            <a:endParaRPr lang="de-DE" sz="2000" dirty="0">
              <a:solidFill>
                <a:schemeClr val="accent1"/>
              </a:solidFill>
            </a:endParaRPr>
          </a:p>
          <a:p>
            <a:pPr marL="266700" lvl="2">
              <a:spcBef>
                <a:spcPts val="1200"/>
              </a:spcBef>
              <a:buFont typeface="Arial" pitchFamily="34" charset="0"/>
              <a:buChar char="•"/>
            </a:pPr>
            <a:r>
              <a:rPr lang="de-DE" sz="2000" dirty="0" smtClean="0"/>
              <a:t>Integrierte LKW-Waage für </a:t>
            </a:r>
            <a:r>
              <a:rPr lang="de-DE" sz="2000" dirty="0" err="1" smtClean="0"/>
              <a:t>grosse</a:t>
            </a:r>
            <a:r>
              <a:rPr lang="de-DE" sz="2000" dirty="0" smtClean="0"/>
              <a:t> </a:t>
            </a:r>
            <a:r>
              <a:rPr lang="de-DE" sz="2000" dirty="0"/>
              <a:t>Mengen </a:t>
            </a:r>
            <a:r>
              <a:rPr lang="de-DE" sz="2000" dirty="0" smtClean="0"/>
              <a:t>und interne Verwiegungen</a:t>
            </a:r>
          </a:p>
          <a:p>
            <a:pPr marL="0" lvl="2" indent="0">
              <a:spcBef>
                <a:spcPts val="1200"/>
              </a:spcBef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084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 PowerPoint_allgemein">
  <a:themeElements>
    <a:clrScheme name="Stadt Bern">
      <a:dk1>
        <a:srgbClr val="000000"/>
      </a:dk1>
      <a:lt1>
        <a:srgbClr val="FFFFFF"/>
      </a:lt1>
      <a:dk2>
        <a:srgbClr val="87888A"/>
      </a:dk2>
      <a:lt2>
        <a:srgbClr val="FFFFFF"/>
      </a:lt2>
      <a:accent1>
        <a:srgbClr val="D50029"/>
      </a:accent1>
      <a:accent2>
        <a:srgbClr val="87888A"/>
      </a:accent2>
      <a:accent3>
        <a:srgbClr val="A3617F"/>
      </a:accent3>
      <a:accent4>
        <a:srgbClr val="A42E37"/>
      </a:accent4>
      <a:accent5>
        <a:srgbClr val="6C8295"/>
      </a:accent5>
      <a:accent6>
        <a:srgbClr val="B18DBA"/>
      </a:accent6>
      <a:hlink>
        <a:srgbClr val="000000"/>
      </a:hlink>
      <a:folHlink>
        <a:srgbClr val="000000"/>
      </a:folHlink>
    </a:clrScheme>
    <a:fontScheme name="Stadt B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307</Words>
  <Application>Microsoft Office PowerPoint</Application>
  <PresentationFormat>Bildschirmpräsentation (4:3)</PresentationFormat>
  <Paragraphs>94</Paragraphs>
  <Slides>11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Vorlage PowerPoint_allgemein</vt:lpstr>
      <vt:lpstr>Der neue Entsorgungshof Fellerstrasse </vt:lpstr>
      <vt:lpstr>Fakten zum EH Fellerstrasse </vt:lpstr>
      <vt:lpstr>EH Fellerstrasse vor Umbau</vt:lpstr>
      <vt:lpstr>EH Fellerstrasse nach Umbau</vt:lpstr>
      <vt:lpstr>Entsorgungshof Fellerstrasse nach Umbau</vt:lpstr>
      <vt:lpstr>PowerPoint-Präsentation</vt:lpstr>
      <vt:lpstr>Konzept Entsorgungshof</vt:lpstr>
      <vt:lpstr>Konzept Entsorgungshof</vt:lpstr>
      <vt:lpstr>Konzept Entsorgungshof</vt:lpstr>
      <vt:lpstr>Konzept Entsorgungshof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 für Stadt Bern und den diversen Bereichen</dc:title>
  <dc:creator>Ornella Dalla Libera</dc:creator>
  <cp:lastModifiedBy>Binder Markus, GuB INF</cp:lastModifiedBy>
  <cp:revision>138</cp:revision>
  <cp:lastPrinted>2014-01-21T08:01:47Z</cp:lastPrinted>
  <dcterms:created xsi:type="dcterms:W3CDTF">2012-06-20T15:57:52Z</dcterms:created>
  <dcterms:modified xsi:type="dcterms:W3CDTF">2014-01-28T15:23:41Z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