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20"/>
  </p:notesMasterIdLst>
  <p:handoutMasterIdLst>
    <p:handoutMasterId r:id="rId21"/>
  </p:handoutMasterIdLst>
  <p:sldIdLst>
    <p:sldId id="256" r:id="rId2"/>
    <p:sldId id="290" r:id="rId3"/>
    <p:sldId id="291" r:id="rId4"/>
    <p:sldId id="311" r:id="rId5"/>
    <p:sldId id="292" r:id="rId6"/>
    <p:sldId id="294" r:id="rId7"/>
    <p:sldId id="312" r:id="rId8"/>
    <p:sldId id="271" r:id="rId9"/>
    <p:sldId id="308" r:id="rId10"/>
    <p:sldId id="296" r:id="rId11"/>
    <p:sldId id="297" r:id="rId12"/>
    <p:sldId id="298" r:id="rId13"/>
    <p:sldId id="281" r:id="rId14"/>
    <p:sldId id="300" r:id="rId15"/>
    <p:sldId id="309" r:id="rId16"/>
    <p:sldId id="316" r:id="rId17"/>
    <p:sldId id="310" r:id="rId18"/>
    <p:sldId id="280" r:id="rId19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5" autoAdjust="0"/>
    <p:restoredTop sz="94670" autoAdjust="0"/>
  </p:normalViewPr>
  <p:slideViewPr>
    <p:cSldViewPr showGuides="1">
      <p:cViewPr varScale="1">
        <p:scale>
          <a:sx n="105" d="100"/>
          <a:sy n="105" d="100"/>
        </p:scale>
        <p:origin x="1716" y="114"/>
      </p:cViewPr>
      <p:guideLst>
        <p:guide orient="horz" pos="4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936" y="-84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4D98DF-2035-4B54-8B64-5391787D4CAC}" type="datetimeFigureOut">
              <a:rPr lang="de-CH" smtClean="0"/>
              <a:t>25.03.2019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14A166-31B8-478A-8D21-99A1235ECF92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7525306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4F0475-33BF-4FCB-AA97-D74C026DEDBA}" type="datetimeFigureOut">
              <a:rPr lang="de-CH" smtClean="0"/>
              <a:t>25.03.2019</a:t>
            </a:fld>
            <a:endParaRPr lang="de-CH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28156D-0237-4B3A-88D3-A0B508CDD4B2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344473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28156D-0237-4B3A-88D3-A0B508CDD4B2}" type="slidenum">
              <a:rPr lang="de-CH" smtClean="0"/>
              <a:t>17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65565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47664" y="2512913"/>
            <a:ext cx="7128791" cy="1470025"/>
          </a:xfrm>
        </p:spPr>
        <p:txBody>
          <a:bodyPr>
            <a:normAutofit/>
          </a:bodyPr>
          <a:lstStyle>
            <a:lvl1pPr algn="l">
              <a:lnSpc>
                <a:spcPts val="4200"/>
              </a:lnSpc>
              <a:defRPr sz="3600" baseline="0">
                <a:solidFill>
                  <a:schemeClr val="tx1"/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47664" y="4268688"/>
            <a:ext cx="7128792" cy="1752600"/>
          </a:xfrm>
        </p:spPr>
        <p:txBody>
          <a:bodyPr>
            <a:normAutofit/>
          </a:bodyPr>
          <a:lstStyle>
            <a:lvl1pPr marL="0" indent="0" algn="l">
              <a:buNone/>
              <a:defRPr sz="1800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it-I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72515-4AA2-4760-9DBE-3A9F53D4B08A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Text Box 8"/>
          <p:cNvSpPr txBox="1">
            <a:spLocks noChangeArrowheads="1"/>
          </p:cNvSpPr>
          <p:nvPr userDrawn="1"/>
        </p:nvSpPr>
        <p:spPr bwMode="auto">
          <a:xfrm>
            <a:off x="6861175" y="617538"/>
            <a:ext cx="1673225" cy="78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1pPr>
            <a:lvl2pPr marL="37931725" indent="-37474525"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sz="850" b="1" spc="40" dirty="0" smtClean="0"/>
              <a:t>Stadt Bern</a:t>
            </a:r>
            <a:br>
              <a:rPr lang="de-DE" sz="850" b="1" spc="40" dirty="0" smtClean="0"/>
            </a:br>
            <a:endParaRPr lang="de-DE" sz="850" b="1" spc="40" dirty="0" smtClean="0"/>
          </a:p>
          <a:p>
            <a:pPr>
              <a:spcBef>
                <a:spcPct val="50000"/>
              </a:spcBef>
              <a:defRPr/>
            </a:pPr>
            <a:r>
              <a:rPr lang="de-DE" sz="850" spc="40" dirty="0" smtClean="0"/>
              <a:t>Direktion für Finanzen,</a:t>
            </a:r>
            <a:br>
              <a:rPr lang="de-DE" sz="850" spc="40" dirty="0" smtClean="0"/>
            </a:br>
            <a:r>
              <a:rPr lang="de-DE" sz="850" spc="40" dirty="0" smtClean="0"/>
              <a:t>Personal und Informatik</a:t>
            </a:r>
          </a:p>
          <a:p>
            <a:pPr>
              <a:spcBef>
                <a:spcPct val="50000"/>
              </a:spcBef>
              <a:defRPr/>
            </a:pPr>
            <a:endParaRPr lang="de-DE" sz="850" dirty="0" smtClean="0"/>
          </a:p>
        </p:txBody>
      </p:sp>
      <p:pic>
        <p:nvPicPr>
          <p:cNvPr id="11" name="Picture 7" descr="logo_bernstad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450" y="341313"/>
            <a:ext cx="27622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5" name="Group 15"/>
          <p:cNvGrpSpPr>
            <a:grpSpLocks/>
          </p:cNvGrpSpPr>
          <p:nvPr userDrawn="1"/>
        </p:nvGrpSpPr>
        <p:grpSpPr bwMode="auto">
          <a:xfrm>
            <a:off x="693738" y="1117600"/>
            <a:ext cx="1885950" cy="341313"/>
            <a:chOff x="3014" y="647"/>
            <a:chExt cx="1188" cy="215"/>
          </a:xfrm>
        </p:grpSpPr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3014" y="647"/>
              <a:ext cx="594" cy="215"/>
            </a:xfrm>
            <a:prstGeom prst="rect">
              <a:avLst/>
            </a:prstGeom>
            <a:solidFill>
              <a:srgbClr val="EB0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dirty="0"/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3608" y="647"/>
              <a:ext cx="594" cy="21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de-DE" dirty="0"/>
            </a:p>
          </p:txBody>
        </p:sp>
      </p:grpSp>
      <p:sp>
        <p:nvSpPr>
          <p:cNvPr id="13" name="Textfeld 12"/>
          <p:cNvSpPr txBox="1"/>
          <p:nvPr userDrawn="1"/>
        </p:nvSpPr>
        <p:spPr>
          <a:xfrm>
            <a:off x="7821885" y="6343461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smtClean="0">
                <a:latin typeface="Arial"/>
                <a:cs typeface="Arial"/>
              </a:rPr>
              <a:t>|</a:t>
            </a: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12879635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it-I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5006-DDDD-428B-8455-2DE7295F4D1F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35422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2204864"/>
            <a:ext cx="4038600" cy="392129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it-IT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2204864"/>
            <a:ext cx="4038600" cy="392129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it-IT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D919-1595-481B-8D11-AA544BB5CF7C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8485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dirty="0" smtClean="0"/>
              <a:t>Titelmasterformat durch Klicken bearbeiten</a:t>
            </a:r>
            <a:endParaRPr lang="it-I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852935"/>
            <a:ext cx="4040188" cy="327322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it-IT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2204864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852935"/>
            <a:ext cx="4041775" cy="327322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it-IT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5B417-B1F0-42BF-A737-2362B75370BC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28418-11DB-494C-9354-5D43B1C68FDB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355896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it-I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9815-AFDF-4771-BE0C-7928FAE20C92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567340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45FB-26D7-4EBC-BE4C-55ADC742FE0F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557365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132856"/>
            <a:ext cx="5111750" cy="3993307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it-I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2132856"/>
            <a:ext cx="3008313" cy="3993307"/>
          </a:xfrm>
        </p:spPr>
        <p:txBody>
          <a:bodyPr/>
          <a:lstStyle>
            <a:lvl1pPr marL="0" indent="0">
              <a:buNone/>
              <a:defRPr sz="1400" b="1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dirty="0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5342A-9D40-43C5-B524-44B59064164E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9" name="Titelplatzhalter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19256" cy="72008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/>
            </a:lvl1pPr>
          </a:lstStyle>
          <a:p>
            <a:pPr lvl="0" algn="l"/>
            <a:r>
              <a:rPr lang="de-DE" dirty="0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7842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67544" y="2204865"/>
            <a:ext cx="5976664" cy="388843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Bild durch Klicken auf Symbol hinzufügen</a:t>
            </a:r>
            <a:endParaRPr lang="it-IT" dirty="0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8C7F9-7F19-4AB1-BD8C-55BEFCCC2E70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8" name="Titelplatzhalter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19256" cy="72008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>
              <a:defRPr/>
            </a:lvl1pPr>
          </a:lstStyle>
          <a:p>
            <a:pPr lvl="0" algn="l"/>
            <a:r>
              <a:rPr lang="de-DE" dirty="0" smtClean="0"/>
              <a:t>Titelmasterformat durch Klicken bearbeiten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02165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19256" cy="72008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lvl="0" algn="l"/>
            <a:r>
              <a:rPr lang="de-DE" dirty="0" smtClean="0"/>
              <a:t>Titelmasterformat durch Klicken bearbeiten</a:t>
            </a:r>
            <a:endParaRPr lang="it-I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2204864"/>
            <a:ext cx="8229600" cy="39212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it-I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372200" y="6356350"/>
            <a:ext cx="14505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76E6C-D54D-4C44-AF6D-C53554E807AA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56506" y="484287"/>
            <a:ext cx="569967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de-CH" sz="900" b="1" smtClean="0">
                <a:solidFill>
                  <a:srgbClr val="EB0026"/>
                </a:solidFill>
              </a:defRPr>
            </a:lvl1pPr>
          </a:lstStyle>
          <a:p>
            <a:pPr>
              <a:spcBef>
                <a:spcPct val="0"/>
              </a:spcBef>
            </a:pPr>
            <a:r>
              <a:rPr lang="de-CH" dirty="0" smtClean="0"/>
              <a:t>Medienkonferenz Rechnung 2017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28384" y="6356350"/>
            <a:ext cx="658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24EE6-7D8D-4FCD-843E-ADAC82A34A2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7" name="Text Box 8"/>
          <p:cNvSpPr txBox="1">
            <a:spLocks noChangeArrowheads="1"/>
          </p:cNvSpPr>
          <p:nvPr userDrawn="1"/>
        </p:nvSpPr>
        <p:spPr bwMode="auto">
          <a:xfrm>
            <a:off x="6870700" y="477838"/>
            <a:ext cx="2165796" cy="1046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1pPr>
            <a:lvl2pPr marL="37931725" indent="-37474525"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2pPr>
            <a:lvl3pPr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ea typeface="ヒラギノ角ゴ Pro W3" pitchFamily="-111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de-DE" sz="850" spc="40" dirty="0" smtClean="0"/>
              <a:t/>
            </a:r>
            <a:br>
              <a:rPr lang="de-DE" sz="850" spc="40" dirty="0" smtClean="0"/>
            </a:br>
            <a:r>
              <a:rPr lang="de-DE" sz="850" b="1" spc="40" dirty="0" smtClean="0"/>
              <a:t>Stadt Bern</a:t>
            </a:r>
            <a:br>
              <a:rPr lang="de-DE" sz="850" b="1" spc="40" dirty="0" smtClean="0"/>
            </a:br>
            <a:endParaRPr lang="de-DE" sz="850" b="1" spc="40" dirty="0" smtClean="0"/>
          </a:p>
          <a:p>
            <a:pPr>
              <a:spcBef>
                <a:spcPct val="50000"/>
              </a:spcBef>
              <a:defRPr/>
            </a:pPr>
            <a:r>
              <a:rPr lang="de-DE" sz="850" b="0" spc="40" dirty="0" smtClean="0"/>
              <a:t>Direktion für Finanzen, </a:t>
            </a:r>
            <a:br>
              <a:rPr lang="de-DE" sz="850" b="0" spc="40" dirty="0" smtClean="0"/>
            </a:br>
            <a:r>
              <a:rPr lang="de-DE" sz="850" b="0" spc="40" dirty="0" smtClean="0"/>
              <a:t>Personal</a:t>
            </a:r>
            <a:r>
              <a:rPr lang="de-DE" sz="850" b="0" spc="40" baseline="0" dirty="0" smtClean="0"/>
              <a:t> und Informatik</a:t>
            </a:r>
            <a:r>
              <a:rPr lang="de-DE" sz="850" b="0" spc="40" dirty="0" smtClean="0"/>
              <a:t/>
            </a:r>
            <a:br>
              <a:rPr lang="de-DE" sz="850" b="0" spc="40" dirty="0" smtClean="0"/>
            </a:br>
            <a:endParaRPr lang="de-DE" sz="850" b="0" spc="40" dirty="0" smtClean="0"/>
          </a:p>
          <a:p>
            <a:pPr>
              <a:spcBef>
                <a:spcPct val="50000"/>
              </a:spcBef>
              <a:defRPr/>
            </a:pPr>
            <a:endParaRPr lang="de-DE" sz="850" dirty="0" smtClean="0"/>
          </a:p>
        </p:txBody>
      </p:sp>
      <p:pic>
        <p:nvPicPr>
          <p:cNvPr id="8" name="Picture 7" descr="logo_bernstadt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9388" y="323850"/>
            <a:ext cx="276225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8"/>
          <p:cNvSpPr txBox="1"/>
          <p:nvPr userDrawn="1"/>
        </p:nvSpPr>
        <p:spPr>
          <a:xfrm>
            <a:off x="7821885" y="6343461"/>
            <a:ext cx="2160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600" dirty="0" smtClean="0">
                <a:latin typeface="Arial"/>
                <a:cs typeface="Arial"/>
              </a:rPr>
              <a:t>|</a:t>
            </a:r>
            <a:endParaRPr lang="de-CH" sz="1600" dirty="0"/>
          </a:p>
        </p:txBody>
      </p:sp>
    </p:spTree>
    <p:extLst>
      <p:ext uri="{BB962C8B-B14F-4D97-AF65-F5344CB8AC3E}">
        <p14:creationId xmlns:p14="http://schemas.microsoft.com/office/powerpoint/2010/main" val="3309232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lnSpc>
          <a:spcPts val="2900"/>
        </a:lnSpc>
        <a:spcBef>
          <a:spcPct val="0"/>
        </a:spcBef>
        <a:buNone/>
        <a:defRPr lang="it-IT" sz="2400" b="1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66700" indent="-266700" algn="l" defTabSz="914400" rtl="0" eaLnBrk="1" latinLnBrk="0" hangingPunct="1">
        <a:spcBef>
          <a:spcPct val="20000"/>
        </a:spcBef>
        <a:buSzPct val="80000"/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spcBef>
          <a:spcPct val="20000"/>
        </a:spcBef>
        <a:buSzPct val="80000"/>
        <a:buFont typeface="Symbol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spcBef>
          <a:spcPct val="20000"/>
        </a:spcBef>
        <a:buSzPct val="80000"/>
        <a:buFont typeface="Symbol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spcBef>
          <a:spcPct val="20000"/>
        </a:spcBef>
        <a:buSzPct val="80000"/>
        <a:buFont typeface="Symbol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spcBef>
          <a:spcPct val="20000"/>
        </a:spcBef>
        <a:buSzPct val="80000"/>
        <a:buFont typeface="Symbol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19672" y="1124744"/>
            <a:ext cx="7920880" cy="4104457"/>
          </a:xfrm>
        </p:spPr>
        <p:txBody>
          <a:bodyPr>
            <a:normAutofit/>
          </a:bodyPr>
          <a:lstStyle/>
          <a:p>
            <a:r>
              <a:rPr lang="de-CH" dirty="0" smtClean="0"/>
              <a:t/>
            </a:r>
            <a:br>
              <a:rPr lang="de-CH" dirty="0" smtClean="0"/>
            </a:br>
            <a:r>
              <a:rPr lang="de-CH" dirty="0"/>
              <a:t/>
            </a:r>
            <a:br>
              <a:rPr lang="de-CH" dirty="0"/>
            </a:br>
            <a:r>
              <a:rPr lang="de-CH" dirty="0" smtClean="0"/>
              <a:t>Rechnung 2018 </a:t>
            </a:r>
            <a:r>
              <a:rPr lang="de-CH" dirty="0"/>
              <a:t>der Stadt Bern 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r>
              <a:rPr lang="de-CH" dirty="0"/>
              <a:t>F</a:t>
            </a:r>
            <a:r>
              <a:rPr lang="de-CH" dirty="0" smtClean="0"/>
              <a:t>inanzieller Ausblick</a:t>
            </a:r>
            <a:r>
              <a:rPr lang="de-CH" dirty="0"/>
              <a:t> 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(IAFP 2020 – 2023)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02C29-C6E7-49C9-8711-FECC231FD7FB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1965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6506" y="1268760"/>
            <a:ext cx="8219256" cy="720080"/>
          </a:xfrm>
        </p:spPr>
        <p:txBody>
          <a:bodyPr/>
          <a:lstStyle/>
          <a:p>
            <a:r>
              <a:rPr lang="de-CH" dirty="0" smtClean="0"/>
              <a:t>Heute steht die Stadt finanziell gut da…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CH" dirty="0" smtClean="0"/>
              <a:t>Rechnungsüberschuss 2018: 12,1 Mio. Franken (2017 67 Mio. Franken).</a:t>
            </a:r>
          </a:p>
          <a:p>
            <a:r>
              <a:rPr lang="de-CH" dirty="0" smtClean="0"/>
              <a:t>Bilanzüberschuss 104,3 Mio. Franken.</a:t>
            </a:r>
          </a:p>
          <a:p>
            <a:r>
              <a:rPr lang="de-CH" dirty="0" smtClean="0"/>
              <a:t>Spezialfinanzierungen: </a:t>
            </a:r>
          </a:p>
          <a:p>
            <a:pPr lvl="1"/>
            <a:r>
              <a:rPr lang="de-CH" dirty="0" smtClean="0"/>
              <a:t>Eis und Wasser 63,9 Mio. </a:t>
            </a:r>
            <a:r>
              <a:rPr lang="de-CH" dirty="0"/>
              <a:t>Franken, </a:t>
            </a:r>
            <a:r>
              <a:rPr lang="de-CH" dirty="0" smtClean="0"/>
              <a:t>beantragte </a:t>
            </a:r>
            <a:r>
              <a:rPr lang="de-CH" dirty="0"/>
              <a:t>Einlage 2018: </a:t>
            </a:r>
            <a:r>
              <a:rPr lang="de-CH" dirty="0" smtClean="0"/>
              <a:t>12,1 </a:t>
            </a:r>
            <a:r>
              <a:rPr lang="de-CH" dirty="0"/>
              <a:t>Mio. Franken</a:t>
            </a:r>
          </a:p>
          <a:p>
            <a:pPr lvl="1"/>
            <a:r>
              <a:rPr lang="de-CH" dirty="0" smtClean="0"/>
              <a:t>Schulbauten 100 Mio. Franken </a:t>
            </a:r>
          </a:p>
          <a:p>
            <a:pPr lvl="1"/>
            <a:r>
              <a:rPr lang="de-CH" dirty="0" smtClean="0"/>
              <a:t>Stand der verzinslichen Schulden unverändert bei 980 Mio. Franken (budgetiert: Zunahme von 50 Mio. Franken)</a:t>
            </a:r>
          </a:p>
          <a:p>
            <a:r>
              <a:rPr lang="de-CH" dirty="0" smtClean="0"/>
              <a:t>Wichtigste Nettozahlerin im kantonalen Finanzausgleich.</a:t>
            </a:r>
          </a:p>
          <a:p>
            <a:r>
              <a:rPr lang="de-CH" dirty="0" smtClean="0"/>
              <a:t>Zweithöchstes Moodys Rating (Aa1).</a:t>
            </a:r>
          </a:p>
          <a:p>
            <a:pPr marL="0" indent="0">
              <a:buNone/>
            </a:pPr>
            <a:endParaRPr lang="de-CH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5006-DDDD-428B-8455-2DE7295F4D1F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10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3346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…aber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defRPr/>
            </a:pPr>
            <a:r>
              <a:rPr lang="de-CH" dirty="0"/>
              <a:t>Gutes Ergebnis </a:t>
            </a:r>
            <a:r>
              <a:rPr lang="de-CH" dirty="0" smtClean="0"/>
              <a:t>basiert primär auf höheren Entgelten.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defRPr/>
            </a:pPr>
            <a:r>
              <a:rPr lang="de-CH" dirty="0" smtClean="0"/>
              <a:t>Wachstum beim Fiskalertrag stagniert.</a:t>
            </a:r>
            <a:endParaRPr lang="de-CH" dirty="0"/>
          </a:p>
          <a:p>
            <a:pPr marL="342900" indent="-342900">
              <a:spcBef>
                <a:spcPts val="0"/>
              </a:spcBef>
              <a:spcAft>
                <a:spcPts val="600"/>
              </a:spcAft>
              <a:defRPr/>
            </a:pPr>
            <a:r>
              <a:rPr lang="de-CH" dirty="0"/>
              <a:t>Hängige Steuervorlagen bei Bund und Kanton werden zu Mindereinnahmen führen</a:t>
            </a:r>
            <a:r>
              <a:rPr lang="de-CH" dirty="0" smtClean="0"/>
              <a:t>. Annahme: STAF wirkt sich ab 2021 mit </a:t>
            </a:r>
            <a:r>
              <a:rPr lang="de-CH" dirty="0" smtClean="0"/>
              <a:t> 19 Mio. </a:t>
            </a:r>
            <a:r>
              <a:rPr lang="de-CH" dirty="0" smtClean="0"/>
              <a:t>Franken negativ auf das Ergebnis aus.</a:t>
            </a:r>
            <a:endParaRPr lang="de-CH" dirty="0"/>
          </a:p>
          <a:p>
            <a:pPr marL="342900" indent="-342900">
              <a:spcBef>
                <a:spcPts val="0"/>
              </a:spcBef>
              <a:spcAft>
                <a:spcPts val="600"/>
              </a:spcAft>
              <a:defRPr/>
            </a:pPr>
            <a:r>
              <a:rPr lang="de-CH" dirty="0" smtClean="0"/>
              <a:t>Nettobeitrag </a:t>
            </a:r>
            <a:r>
              <a:rPr lang="de-CH" dirty="0"/>
              <a:t>an den Kanton steigt </a:t>
            </a:r>
            <a:r>
              <a:rPr lang="de-CH" dirty="0" smtClean="0"/>
              <a:t>kontinuierlich: Zunahme der Nettozahlung um 28 Mio. Franken auf 216 Mio. Franken zwischen 2020 und 2023</a:t>
            </a:r>
            <a:endParaRPr lang="de-CH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5006-DDDD-428B-8455-2DE7295F4D1F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11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7668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… und vor allem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Stadtwachstum macht neue Infrastrukturen nötig (insbesondere Schulhäuser</a:t>
            </a:r>
            <a:r>
              <a:rPr lang="de-CH" dirty="0" smtClean="0"/>
              <a:t>).</a:t>
            </a:r>
            <a:endParaRPr lang="de-CH" dirty="0"/>
          </a:p>
          <a:p>
            <a:r>
              <a:rPr lang="de-CH" dirty="0"/>
              <a:t>Sanierungsrückstand muss behoben werden (betrifft neben Schulbauten vor allem Eis- &amp; </a:t>
            </a:r>
            <a:r>
              <a:rPr lang="de-CH" dirty="0" smtClean="0"/>
              <a:t>Wasseranlagen).</a:t>
            </a:r>
          </a:p>
          <a:p>
            <a:r>
              <a:rPr lang="de-CH" dirty="0" smtClean="0"/>
              <a:t>Geplante </a:t>
            </a:r>
            <a:r>
              <a:rPr lang="de-CH" dirty="0"/>
              <a:t>Investitionen werden seit Jahren nur in reduziertem Umfang </a:t>
            </a:r>
            <a:r>
              <a:rPr lang="de-CH" dirty="0" smtClean="0"/>
              <a:t>getätigt.</a:t>
            </a:r>
          </a:p>
          <a:p>
            <a:r>
              <a:rPr lang="de-CH" dirty="0" smtClean="0"/>
              <a:t>Angestrebte 100 % </a:t>
            </a:r>
            <a:r>
              <a:rPr lang="de-CH" dirty="0"/>
              <a:t>Selbstfinanzierung der Investitionen im Verwaltungsvermögen innerhalb von acht Jahren wird nicht erreicht</a:t>
            </a:r>
            <a:r>
              <a:rPr lang="de-CH" dirty="0" smtClean="0"/>
              <a:t>.</a:t>
            </a:r>
          </a:p>
          <a:p>
            <a:r>
              <a:rPr lang="de-CH" dirty="0" smtClean="0"/>
              <a:t>Mit den Investitionen steigen die Abschreibungen: von 2020 bis 2023 Zunahme um 18 Mio. auf 91 Mio. </a:t>
            </a:r>
            <a:r>
              <a:rPr lang="de-CH" dirty="0"/>
              <a:t>F</a:t>
            </a:r>
            <a:r>
              <a:rPr lang="de-CH" dirty="0" smtClean="0"/>
              <a:t>ranken</a:t>
            </a:r>
          </a:p>
          <a:p>
            <a:pPr marL="0" indent="0">
              <a:buNone/>
            </a:pPr>
            <a:endParaRPr lang="de-CH" dirty="0" smtClean="0"/>
          </a:p>
          <a:p>
            <a:endParaRPr lang="de-CH" dirty="0"/>
          </a:p>
          <a:p>
            <a:endParaRPr lang="de-CH" dirty="0"/>
          </a:p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5006-DDDD-428B-8455-2DE7295F4D1F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12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8219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19256" cy="720080"/>
          </a:xfrm>
        </p:spPr>
        <p:txBody>
          <a:bodyPr/>
          <a:lstStyle/>
          <a:p>
            <a:r>
              <a:rPr lang="de-CH" dirty="0" smtClean="0"/>
              <a:t>Investitionsnachholbedarf Hochbauinfrastruktur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b="1" dirty="0" smtClean="0">
                <a:solidFill>
                  <a:schemeClr val="accent1"/>
                </a:solidFill>
              </a:rPr>
              <a:t>Sanierung Freibäder und Hallenbäder: 220 Millionen Franken</a:t>
            </a:r>
            <a:r>
              <a:rPr lang="de-CH" dirty="0" smtClean="0">
                <a:solidFill>
                  <a:schemeClr val="accent1"/>
                </a:solidFill>
              </a:rPr>
              <a:t> </a:t>
            </a:r>
            <a:r>
              <a:rPr lang="de-CH" dirty="0" smtClean="0"/>
              <a:t>(davon 64 Mio. Franken vorfinanziert in Spezialfinanzierung)</a:t>
            </a:r>
          </a:p>
          <a:p>
            <a:r>
              <a:rPr lang="de-CH" b="1" dirty="0" smtClean="0">
                <a:solidFill>
                  <a:schemeClr val="accent1"/>
                </a:solidFill>
              </a:rPr>
              <a:t>Sanierung und Neubau Schulhäuser: 850 Millionen Franken </a:t>
            </a:r>
            <a:r>
              <a:rPr lang="de-CH" dirty="0" smtClean="0"/>
              <a:t>(davon 100 Mio. Franken vorfinanziert in Spezialfinanzierung)</a:t>
            </a:r>
          </a:p>
          <a:p>
            <a:r>
              <a:rPr lang="de-CH" dirty="0" smtClean="0"/>
              <a:t>Die bestehenden Hochbauten müssen gepflegt werden: Ziel ist es, den Sanierungsrückstand nachhaltig zu senken (Zustandswert =    80 % vom Neuwert)</a:t>
            </a:r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r>
              <a:rPr lang="de-CH" b="1" dirty="0" smtClean="0">
                <a:solidFill>
                  <a:schemeClr val="accent1"/>
                </a:solidFill>
              </a:rPr>
              <a:t>Stark steigende Abschreibungen und Neuverschuldung, falls Investitionen nicht selbstfinanziert werden können 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endParaRPr lang="de-CH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44665-0B3C-4D29-ADAF-99BDAF37DCA4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13</a:t>
            </a:fld>
            <a:endParaRPr lang="de-CH" dirty="0"/>
          </a:p>
        </p:txBody>
      </p:sp>
      <p:graphicFrame>
        <p:nvGraphicFramePr>
          <p:cNvPr id="8" name="Inhaltsplatzhalter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7386943"/>
              </p:ext>
            </p:extLst>
          </p:nvPr>
        </p:nvGraphicFramePr>
        <p:xfrm>
          <a:off x="438417" y="1412776"/>
          <a:ext cx="8137524" cy="5043485"/>
        </p:xfrm>
        <a:graphic>
          <a:graphicData uri="http://schemas.openxmlformats.org/drawingml/2006/table">
            <a:tbl>
              <a:tblPr firstRow="1" bandRow="1"/>
              <a:tblGrid>
                <a:gridCol w="1745785">
                  <a:extLst>
                    <a:ext uri="{9D8B030D-6E8A-4147-A177-3AD203B41FA5}">
                      <a16:colId xmlns:a16="http://schemas.microsoft.com/office/drawing/2014/main" val="33485215"/>
                    </a:ext>
                  </a:extLst>
                </a:gridCol>
                <a:gridCol w="918714">
                  <a:extLst>
                    <a:ext uri="{9D8B030D-6E8A-4147-A177-3AD203B41FA5}">
                      <a16:colId xmlns:a16="http://schemas.microsoft.com/office/drawing/2014/main" val="1368785307"/>
                    </a:ext>
                  </a:extLst>
                </a:gridCol>
                <a:gridCol w="952510">
                  <a:extLst>
                    <a:ext uri="{9D8B030D-6E8A-4147-A177-3AD203B41FA5}">
                      <a16:colId xmlns:a16="http://schemas.microsoft.com/office/drawing/2014/main" val="416511560"/>
                    </a:ext>
                  </a:extLst>
                </a:gridCol>
                <a:gridCol w="936175">
                  <a:extLst>
                    <a:ext uri="{9D8B030D-6E8A-4147-A177-3AD203B41FA5}">
                      <a16:colId xmlns:a16="http://schemas.microsoft.com/office/drawing/2014/main" val="2732552358"/>
                    </a:ext>
                  </a:extLst>
                </a:gridCol>
                <a:gridCol w="936175">
                  <a:extLst>
                    <a:ext uri="{9D8B030D-6E8A-4147-A177-3AD203B41FA5}">
                      <a16:colId xmlns:a16="http://schemas.microsoft.com/office/drawing/2014/main" val="3329529121"/>
                    </a:ext>
                  </a:extLst>
                </a:gridCol>
                <a:gridCol w="864162">
                  <a:extLst>
                    <a:ext uri="{9D8B030D-6E8A-4147-A177-3AD203B41FA5}">
                      <a16:colId xmlns:a16="http://schemas.microsoft.com/office/drawing/2014/main" val="3175147598"/>
                    </a:ext>
                  </a:extLst>
                </a:gridCol>
                <a:gridCol w="919841">
                  <a:extLst>
                    <a:ext uri="{9D8B030D-6E8A-4147-A177-3AD203B41FA5}">
                      <a16:colId xmlns:a16="http://schemas.microsoft.com/office/drawing/2014/main" val="2718042132"/>
                    </a:ext>
                  </a:extLst>
                </a:gridCol>
                <a:gridCol w="864162">
                  <a:extLst>
                    <a:ext uri="{9D8B030D-6E8A-4147-A177-3AD203B41FA5}">
                      <a16:colId xmlns:a16="http://schemas.microsoft.com/office/drawing/2014/main" val="683507525"/>
                    </a:ext>
                  </a:extLst>
                </a:gridCol>
              </a:tblGrid>
              <a:tr h="6315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 smtClean="0"/>
                        <a:t>Investitions-bereich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CH" sz="1400" dirty="0" smtClean="0"/>
                        <a:t>2020</a:t>
                      </a:r>
                    </a:p>
                    <a:p>
                      <a:pPr algn="ctr"/>
                      <a:r>
                        <a:rPr lang="de-CH" sz="1400" dirty="0" smtClean="0"/>
                        <a:t>MCHF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CH" sz="1400" dirty="0" smtClean="0"/>
                        <a:t>2021 MCHF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CH" sz="1400" dirty="0" smtClean="0"/>
                        <a:t>2022 MCHF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CH" sz="1400" dirty="0" smtClean="0"/>
                        <a:t>2023 MCHF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CH" sz="1400" dirty="0" smtClean="0"/>
                        <a:t>2024 MCHF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CH" sz="1400" dirty="0" smtClean="0"/>
                        <a:t>2025 MCHF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CH" sz="1400" dirty="0" smtClean="0"/>
                        <a:t>2026 MCHF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0885419"/>
                  </a:ext>
                </a:extLst>
              </a:tr>
              <a:tr h="360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 smtClean="0"/>
                        <a:t>Tiefbau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40.8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64.0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64.4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75.7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89.8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66.9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36.7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1783141"/>
                  </a:ext>
                </a:extLst>
              </a:tr>
              <a:tr h="360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 smtClean="0"/>
                        <a:t>Hochbau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103.8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144.9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161.6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159.8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155.9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160.6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119.6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3808408"/>
                  </a:ext>
                </a:extLst>
              </a:tr>
              <a:tr h="360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 smtClean="0"/>
                        <a:t>Grünanlagen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4.2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7.0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7.7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13.0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12.0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112.0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9.8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247433"/>
                  </a:ext>
                </a:extLst>
              </a:tr>
              <a:tr h="360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 smtClean="0"/>
                        <a:t>Fahrzeuge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5.6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4.4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4.8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2.7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3.6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4.0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2.7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9729280"/>
                  </a:ext>
                </a:extLst>
              </a:tr>
              <a:tr h="360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 smtClean="0"/>
                        <a:t>Informatik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5.0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6.0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6.0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6.0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3.5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2.0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0.4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885100"/>
                  </a:ext>
                </a:extLst>
              </a:tr>
              <a:tr h="360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 smtClean="0"/>
                        <a:t>Übrige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3.5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15.5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3.0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0.0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0.0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0.0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0.0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331859"/>
                  </a:ext>
                </a:extLst>
              </a:tr>
              <a:tr h="36090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b="1" dirty="0" smtClean="0"/>
                        <a:t>Zwischentotal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b="1" dirty="0" smtClean="0"/>
                        <a:t>162.9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b="1" dirty="0" smtClean="0"/>
                        <a:t>241.7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b="1" dirty="0" smtClean="0"/>
                        <a:t>247.4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b="1" dirty="0" smtClean="0"/>
                        <a:t>257.2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b="1" dirty="0" smtClean="0"/>
                        <a:t>264.8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b="1" dirty="0" smtClean="0"/>
                        <a:t>245.5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b="1" dirty="0" smtClean="0"/>
                        <a:t>169.2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748662"/>
                  </a:ext>
                </a:extLst>
              </a:tr>
              <a:tr h="32826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 smtClean="0"/>
                        <a:t>Abzug Realisierung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- 37.6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- 55.6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- 58.4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- 63.8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CH" sz="1400" b="1" dirty="0" smtClean="0">
                          <a:solidFill>
                            <a:schemeClr val="bg1"/>
                          </a:solidFill>
                        </a:rPr>
                        <a:t>Total</a:t>
                      </a:r>
                      <a:r>
                        <a:rPr lang="de-CH" sz="1400" b="1" baseline="0" dirty="0" smtClean="0">
                          <a:solidFill>
                            <a:schemeClr val="bg1"/>
                          </a:solidFill>
                        </a:rPr>
                        <a:t> 2020 - 2023</a:t>
                      </a:r>
                      <a:endParaRPr lang="de-CH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de-CH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de-CH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27503"/>
                  </a:ext>
                </a:extLst>
              </a:tr>
              <a:tr h="40744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b="1" dirty="0" smtClean="0"/>
                        <a:t>Nettoinvestitionen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b="1" dirty="0" smtClean="0"/>
                        <a:t>125.3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b="1" dirty="0" smtClean="0"/>
                        <a:t>186.1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b="1" dirty="0" smtClean="0"/>
                        <a:t>189.0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b="1" dirty="0" smtClean="0"/>
                        <a:t>193.4</a:t>
                      </a:r>
                      <a:endParaRPr lang="de-CH" sz="1400" b="1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CH" sz="1400" b="1" dirty="0" smtClean="0">
                          <a:solidFill>
                            <a:schemeClr val="bg1"/>
                          </a:solidFill>
                        </a:rPr>
                        <a:t>693.8</a:t>
                      </a:r>
                      <a:endParaRPr lang="de-CH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de-CH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de-CH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011879"/>
                  </a:ext>
                </a:extLst>
              </a:tr>
              <a:tr h="5182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 smtClean="0"/>
                        <a:t>./. Selbstfinan-zierung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- 59.3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- 50.7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- 41.7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- 39.1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2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CH" sz="1400" b="1" dirty="0" smtClean="0">
                          <a:solidFill>
                            <a:schemeClr val="bg1"/>
                          </a:solidFill>
                        </a:rPr>
                        <a:t>190.8</a:t>
                      </a:r>
                      <a:endParaRPr lang="de-CH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de-CH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de-CH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331274"/>
                  </a:ext>
                </a:extLst>
              </a:tr>
              <a:tr h="63158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de-CH" sz="1400" dirty="0" smtClean="0"/>
                        <a:t>= Anstieg</a:t>
                      </a:r>
                      <a:r>
                        <a:rPr lang="de-CH" sz="1400" baseline="0" dirty="0" smtClean="0"/>
                        <a:t>   Verschuldung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+ 66.0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+135.4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+147.3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r"/>
                      <a:r>
                        <a:rPr lang="de-CH" sz="1400" dirty="0" smtClean="0"/>
                        <a:t>+154.3</a:t>
                      </a:r>
                      <a:endParaRPr lang="de-CH" sz="1400" dirty="0"/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0026">
                        <a:tint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de-CH" sz="1400" b="1" dirty="0" smtClean="0">
                          <a:solidFill>
                            <a:schemeClr val="bg1"/>
                          </a:solidFill>
                        </a:rPr>
                        <a:t>+ 363.0</a:t>
                      </a:r>
                      <a:endParaRPr lang="de-CH" sz="1400" b="1" dirty="0">
                        <a:solidFill>
                          <a:schemeClr val="bg1"/>
                        </a:solidFill>
                      </a:endParaRPr>
                    </a:p>
                  </a:txBody>
                  <a:tcPr marL="91447" marR="91447" marT="45732" marB="45732"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8080">
                        <a:lumMod val="75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de-CH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de-CH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125521"/>
                  </a:ext>
                </a:extLst>
              </a:tr>
            </a:tbl>
          </a:graphicData>
        </a:graphic>
      </p:graphicFrame>
      <p:sp>
        <p:nvSpPr>
          <p:cNvPr id="9" name="Titel 1"/>
          <p:cNvSpPr txBox="1">
            <a:spLocks/>
          </p:cNvSpPr>
          <p:nvPr/>
        </p:nvSpPr>
        <p:spPr>
          <a:xfrm>
            <a:off x="426091" y="849412"/>
            <a:ext cx="8219256" cy="72008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algn="l" defTabSz="914400" rtl="0" eaLnBrk="1" latinLnBrk="0" hangingPunct="1">
              <a:lnSpc>
                <a:spcPts val="2900"/>
              </a:lnSpc>
              <a:spcBef>
                <a:spcPct val="0"/>
              </a:spcBef>
              <a:buNone/>
              <a:defRPr lang="it-IT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e-CH" dirty="0" smtClean="0"/>
              <a:t>Investitionsplanung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6291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spc="-15" dirty="0">
                <a:solidFill>
                  <a:prstClr val="black"/>
                </a:solidFill>
                <a:cs typeface="Arial"/>
              </a:rPr>
              <a:t>Investitionen langfristig und nachhaltig </a:t>
            </a:r>
            <a:r>
              <a:rPr lang="de-CH" spc="-15" dirty="0" smtClean="0">
                <a:solidFill>
                  <a:prstClr val="black"/>
                </a:solidFill>
                <a:cs typeface="Arial"/>
              </a:rPr>
              <a:t>finanzieren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72816"/>
            <a:ext cx="8579296" cy="5085184"/>
          </a:xfrm>
        </p:spPr>
        <p:txBody>
          <a:bodyPr>
            <a:normAutofit/>
          </a:bodyPr>
          <a:lstStyle/>
          <a:p>
            <a:pPr marL="355600" indent="-342900">
              <a:spcBef>
                <a:spcPts val="0"/>
              </a:spcBef>
              <a:spcAft>
                <a:spcPts val="600"/>
              </a:spcAft>
              <a:defRPr/>
            </a:pPr>
            <a:r>
              <a:rPr lang="de-CH" dirty="0" smtClean="0">
                <a:solidFill>
                  <a:prstClr val="black"/>
                </a:solidFill>
                <a:cs typeface="Arial"/>
              </a:rPr>
              <a:t>Ziel</a:t>
            </a:r>
            <a:r>
              <a:rPr lang="de-CH" dirty="0">
                <a:solidFill>
                  <a:prstClr val="black"/>
                </a:solidFill>
                <a:cs typeface="Arial"/>
              </a:rPr>
              <a:t>: Netto 130 </a:t>
            </a:r>
            <a:r>
              <a:rPr lang="de-CH" dirty="0" smtClean="0">
                <a:solidFill>
                  <a:prstClr val="black"/>
                </a:solidFill>
                <a:cs typeface="Arial"/>
              </a:rPr>
              <a:t>Mio. </a:t>
            </a:r>
            <a:r>
              <a:rPr lang="de-CH" dirty="0">
                <a:solidFill>
                  <a:prstClr val="black"/>
                </a:solidFill>
                <a:cs typeface="Arial"/>
              </a:rPr>
              <a:t>Franken pro Jahr (Ø letzte </a:t>
            </a:r>
            <a:r>
              <a:rPr lang="de-CH" dirty="0">
                <a:cs typeface="Arial"/>
              </a:rPr>
              <a:t>10 </a:t>
            </a:r>
            <a:r>
              <a:rPr lang="de-CH" dirty="0" smtClean="0">
                <a:cs typeface="Arial"/>
              </a:rPr>
              <a:t>Jahre: 83 </a:t>
            </a:r>
            <a:r>
              <a:rPr lang="de-CH" dirty="0" smtClean="0">
                <a:cs typeface="Arial"/>
              </a:rPr>
              <a:t>Mio. </a:t>
            </a:r>
            <a:r>
              <a:rPr lang="de-CH" dirty="0">
                <a:cs typeface="Arial"/>
              </a:rPr>
              <a:t>Franken</a:t>
            </a:r>
            <a:r>
              <a:rPr lang="de-CH" dirty="0">
                <a:solidFill>
                  <a:prstClr val="black"/>
                </a:solidFill>
                <a:cs typeface="Arial"/>
              </a:rPr>
              <a:t>)</a:t>
            </a:r>
          </a:p>
          <a:p>
            <a:pPr marL="355600" indent="-342900">
              <a:spcBef>
                <a:spcPts val="0"/>
              </a:spcBef>
              <a:spcAft>
                <a:spcPts val="600"/>
              </a:spcAft>
              <a:defRPr/>
            </a:pPr>
            <a:r>
              <a:rPr lang="de-CH" dirty="0">
                <a:solidFill>
                  <a:prstClr val="black"/>
                </a:solidFill>
                <a:cs typeface="Arial"/>
              </a:rPr>
              <a:t>Selbstfinanzierter Anteil: 83 </a:t>
            </a:r>
            <a:r>
              <a:rPr lang="de-CH" dirty="0" smtClean="0">
                <a:solidFill>
                  <a:prstClr val="black"/>
                </a:solidFill>
                <a:cs typeface="Arial"/>
              </a:rPr>
              <a:t>Mio. </a:t>
            </a:r>
            <a:r>
              <a:rPr lang="de-CH" dirty="0">
                <a:solidFill>
                  <a:prstClr val="black"/>
                </a:solidFill>
                <a:cs typeface="Arial"/>
              </a:rPr>
              <a:t>Franken pro Jahr (Ø </a:t>
            </a:r>
            <a:r>
              <a:rPr lang="de-CH" dirty="0" smtClean="0">
                <a:solidFill>
                  <a:prstClr val="black"/>
                </a:solidFill>
                <a:cs typeface="Arial"/>
              </a:rPr>
              <a:t>letzte </a:t>
            </a:r>
            <a:r>
              <a:rPr lang="de-CH" dirty="0" smtClean="0">
                <a:cs typeface="Arial"/>
              </a:rPr>
              <a:t>5 </a:t>
            </a:r>
            <a:r>
              <a:rPr lang="de-CH" dirty="0">
                <a:cs typeface="Arial"/>
              </a:rPr>
              <a:t>Jahre</a:t>
            </a:r>
            <a:r>
              <a:rPr lang="de-CH" dirty="0" smtClean="0">
                <a:cs typeface="Arial"/>
              </a:rPr>
              <a:t>)</a:t>
            </a:r>
          </a:p>
          <a:p>
            <a:pPr marL="355600" indent="-342900">
              <a:spcBef>
                <a:spcPts val="0"/>
              </a:spcBef>
              <a:spcAft>
                <a:spcPts val="600"/>
              </a:spcAft>
              <a:defRPr/>
            </a:pPr>
            <a:r>
              <a:rPr lang="de-CH" dirty="0" smtClean="0">
                <a:solidFill>
                  <a:prstClr val="black"/>
                </a:solidFill>
                <a:cs typeface="Arial"/>
              </a:rPr>
              <a:t>Die volle Investitionspipeline führt ohne Massnahmen zur Zunahme </a:t>
            </a:r>
            <a:r>
              <a:rPr lang="de-CH" dirty="0" smtClean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der </a:t>
            </a:r>
            <a:r>
              <a:rPr lang="de-CH" dirty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Verschuldung um rund 50 </a:t>
            </a:r>
            <a:r>
              <a:rPr lang="de-CH" dirty="0" smtClean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Mio. Franken </a:t>
            </a:r>
            <a:r>
              <a:rPr lang="de-CH" dirty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pro Jahr bzw. um 600 </a:t>
            </a:r>
            <a:r>
              <a:rPr lang="de-CH" dirty="0" smtClean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Mio. </a:t>
            </a:r>
            <a:r>
              <a:rPr lang="de-CH" dirty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Franken in 12 Jahren.</a:t>
            </a:r>
          </a:p>
          <a:p>
            <a:pPr marL="355600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à"/>
              <a:defRPr/>
            </a:pPr>
            <a:r>
              <a:rPr lang="de-CH" dirty="0" smtClean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Darum: Schuldenzunahme muss um </a:t>
            </a:r>
            <a:r>
              <a:rPr lang="de-CH" dirty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20 </a:t>
            </a:r>
            <a:r>
              <a:rPr lang="de-CH" dirty="0" smtClean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Mio. </a:t>
            </a:r>
            <a:r>
              <a:rPr lang="de-CH" dirty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Franken pro </a:t>
            </a:r>
            <a:r>
              <a:rPr lang="de-CH" dirty="0" smtClean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Jahr reduziert werden. </a:t>
            </a:r>
            <a:endParaRPr lang="de-CH" dirty="0">
              <a:solidFill>
                <a:prstClr val="black"/>
              </a:solidFill>
              <a:cs typeface="Arial"/>
              <a:sym typeface="Wingdings" panose="05000000000000000000" pitchFamily="2" charset="2"/>
            </a:endParaRPr>
          </a:p>
          <a:p>
            <a:pPr marL="355600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à"/>
              <a:defRPr/>
            </a:pPr>
            <a:r>
              <a:rPr lang="de-CH" dirty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Überschuss im Budget und Erhöhung der </a:t>
            </a:r>
            <a:r>
              <a:rPr lang="de-CH" dirty="0" smtClean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Äufnungsmöglichkeiten</a:t>
            </a:r>
            <a:r>
              <a:rPr lang="de-CH" dirty="0" smtClean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 </a:t>
            </a:r>
            <a:r>
              <a:rPr lang="de-CH" dirty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der Spezialfinanzierungen Eis und Wasser sowie </a:t>
            </a:r>
            <a:r>
              <a:rPr lang="de-CH" dirty="0" smtClean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Schulbauten zwingend.</a:t>
            </a:r>
          </a:p>
          <a:p>
            <a:pPr marL="355600" indent="-342900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à"/>
              <a:defRPr/>
            </a:pPr>
            <a:r>
              <a:rPr lang="de-CH" dirty="0" smtClean="0">
                <a:solidFill>
                  <a:prstClr val="black"/>
                </a:solidFill>
                <a:cs typeface="Arial"/>
                <a:sym typeface="Wingdings" panose="05000000000000000000" pitchFamily="2" charset="2"/>
              </a:rPr>
              <a:t>Verschuldung bleibt so langfristig in einem tragbaren Verhältnis zur finanziellen Leistungsfähigkeit (Bruttoverschuldungsanteil von 140 %)</a:t>
            </a:r>
            <a:endParaRPr lang="de-CH" dirty="0">
              <a:solidFill>
                <a:prstClr val="black"/>
              </a:solidFill>
              <a:cs typeface="Arial"/>
              <a:sym typeface="Wingdings" panose="05000000000000000000" pitchFamily="2" charset="2"/>
            </a:endParaRPr>
          </a:p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FCAC-48C0-44C2-92B2-A2CEF4E61CC1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14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92621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Neue Aufgaben und Leistungsausbau 2020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B43C2-9DA8-4034-92E4-DA6070F1CA35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15</a:t>
            </a:fld>
            <a:endParaRPr lang="de-CH" dirty="0"/>
          </a:p>
        </p:txBody>
      </p:sp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  <a:tabLst>
                <a:tab pos="5294313" algn="r"/>
                <a:tab pos="7086600" algn="r"/>
              </a:tabLst>
            </a:pPr>
            <a:r>
              <a:rPr lang="de-CH" dirty="0" smtClean="0"/>
              <a:t>Neue Aufgaben	Fr.	</a:t>
            </a:r>
            <a:r>
              <a:rPr lang="de-CH" dirty="0" smtClean="0">
                <a:latin typeface="Arial" panose="020B0604020202020204" pitchFamily="34" charset="0"/>
              </a:rPr>
              <a:t>5 249 686.00</a:t>
            </a:r>
          </a:p>
          <a:p>
            <a:pPr marL="0" indent="0">
              <a:buNone/>
              <a:tabLst>
                <a:tab pos="5294313" algn="r"/>
                <a:tab pos="7086600" algn="r"/>
              </a:tabLst>
            </a:pPr>
            <a:r>
              <a:rPr lang="de-CH" dirty="0" smtClean="0">
                <a:latin typeface="Arial" panose="020B0604020202020204" pitchFamily="34" charset="0"/>
              </a:rPr>
              <a:t>Leistungsausbau	Fr.	</a:t>
            </a:r>
            <a:r>
              <a:rPr lang="de-CH" dirty="0" smtClean="0"/>
              <a:t>10 210 667.00</a:t>
            </a:r>
          </a:p>
          <a:p>
            <a:pPr marL="0" indent="0">
              <a:buNone/>
              <a:tabLst>
                <a:tab pos="5294313" algn="r"/>
                <a:tab pos="7086600" algn="r"/>
              </a:tabLst>
            </a:pPr>
            <a:r>
              <a:rPr lang="de-CH" dirty="0" smtClean="0">
                <a:latin typeface="Arial" panose="020B0604020202020204" pitchFamily="34" charset="0"/>
              </a:rPr>
              <a:t>Leistungsabbau	Fr.	500 000.00</a:t>
            </a:r>
          </a:p>
          <a:p>
            <a:pPr marL="0" indent="0">
              <a:buNone/>
              <a:tabLst>
                <a:tab pos="5294313" algn="r"/>
                <a:tab pos="7086600" algn="r"/>
              </a:tabLst>
            </a:pPr>
            <a:r>
              <a:rPr lang="de-CH" b="1" dirty="0" smtClean="0">
                <a:latin typeface="Arial" panose="020B0604020202020204" pitchFamily="34" charset="0"/>
              </a:rPr>
              <a:t>Total	Fr.	</a:t>
            </a:r>
            <a:r>
              <a:rPr lang="de-CH" b="1" dirty="0" smtClean="0"/>
              <a:t>14 960 353.00</a:t>
            </a:r>
          </a:p>
          <a:p>
            <a:pPr marL="0" indent="0">
              <a:buNone/>
              <a:tabLst>
                <a:tab pos="5294313" algn="r"/>
                <a:tab pos="7086600" algn="r"/>
              </a:tabLst>
            </a:pPr>
            <a:endParaRPr lang="de-CH" b="1" dirty="0">
              <a:latin typeface="Arial" panose="020B0604020202020204" pitchFamily="34" charset="0"/>
            </a:endParaRPr>
          </a:p>
          <a:p>
            <a:pPr marL="0" indent="0">
              <a:buNone/>
              <a:tabLst>
                <a:tab pos="5294313" algn="r"/>
                <a:tab pos="7086600" algn="r"/>
              </a:tabLst>
            </a:pPr>
            <a:r>
              <a:rPr lang="de-CH" dirty="0" smtClean="0"/>
              <a:t>Davon basierend </a:t>
            </a:r>
            <a:r>
              <a:rPr lang="de-CH" dirty="0"/>
              <a:t>auf Beschluss </a:t>
            </a:r>
            <a:r>
              <a:rPr lang="de-CH" dirty="0" smtClean="0"/>
              <a:t>Stadtrat</a:t>
            </a:r>
            <a:br>
              <a:rPr lang="de-CH" dirty="0" smtClean="0"/>
            </a:br>
            <a:r>
              <a:rPr lang="de-CH" dirty="0" smtClean="0"/>
              <a:t>und Stimmvolk </a:t>
            </a:r>
            <a:r>
              <a:rPr lang="de-CH" dirty="0"/>
              <a:t>sowie gebundene neue 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Aufgaben </a:t>
            </a:r>
            <a:r>
              <a:rPr lang="de-CH" dirty="0"/>
              <a:t>(übergeordnetes Recht</a:t>
            </a:r>
            <a:r>
              <a:rPr lang="de-CH" dirty="0" smtClean="0"/>
              <a:t>)	Fr.</a:t>
            </a:r>
            <a:r>
              <a:rPr lang="de-CH" dirty="0"/>
              <a:t> </a:t>
            </a:r>
            <a:r>
              <a:rPr lang="de-CH" dirty="0" smtClean="0"/>
              <a:t>	9 464 401.00</a:t>
            </a:r>
          </a:p>
          <a:p>
            <a:pPr marL="0" indent="0">
              <a:buNone/>
              <a:tabLst>
                <a:tab pos="5294313" algn="r"/>
                <a:tab pos="7086600" algn="r"/>
              </a:tabLst>
            </a:pPr>
            <a:r>
              <a:rPr lang="de-CH" dirty="0" smtClean="0">
                <a:latin typeface="Arial" panose="020B0604020202020204" pitchFamily="34" charset="0"/>
              </a:rPr>
              <a:t>Davon Aufgabenausbau des</a:t>
            </a:r>
            <a:br>
              <a:rPr lang="de-CH" dirty="0" smtClean="0">
                <a:latin typeface="Arial" panose="020B0604020202020204" pitchFamily="34" charset="0"/>
              </a:rPr>
            </a:br>
            <a:r>
              <a:rPr lang="de-CH" dirty="0" smtClean="0">
                <a:latin typeface="Arial" panose="020B0604020202020204" pitchFamily="34" charset="0"/>
              </a:rPr>
              <a:t>Gemeinderats	Fr.</a:t>
            </a:r>
            <a:r>
              <a:rPr lang="de-CH" dirty="0"/>
              <a:t> </a:t>
            </a:r>
            <a:r>
              <a:rPr lang="de-CH" dirty="0" smtClean="0"/>
              <a:t>	5 495 952.00</a:t>
            </a:r>
            <a:endParaRPr lang="de-CH" dirty="0">
              <a:latin typeface="Arial" panose="020B0604020202020204" pitchFamily="34" charset="0"/>
            </a:endParaRPr>
          </a:p>
          <a:p>
            <a:pPr marL="0" indent="0">
              <a:buNone/>
              <a:tabLst>
                <a:tab pos="5294313" algn="r"/>
                <a:tab pos="7086600" algn="r"/>
              </a:tabLst>
            </a:pPr>
            <a:endParaRPr lang="de-CH" dirty="0" smtClean="0">
              <a:latin typeface="Arial" panose="020B0604020202020204" pitchFamily="34" charset="0"/>
            </a:endParaRPr>
          </a:p>
          <a:p>
            <a:pPr marL="0" indent="0">
              <a:buNone/>
              <a:tabLst>
                <a:tab pos="5294313" algn="r"/>
                <a:tab pos="7086600" algn="r"/>
              </a:tabLst>
            </a:pPr>
            <a:r>
              <a:rPr lang="de-CH" dirty="0" smtClean="0">
                <a:latin typeface="Arial" panose="020B0604020202020204" pitchFamily="34" charset="0"/>
              </a:rPr>
              <a:t>Netto 20,6 neue Stellen. Wachstum mit 0,8 % unter Steuer- und Wirtschaftswachstum von 1,5 %.</a:t>
            </a:r>
            <a:endParaRPr lang="de-CH" dirty="0">
              <a:latin typeface="Arial" panose="020B0604020202020204" pitchFamily="34" charset="0"/>
            </a:endParaRPr>
          </a:p>
          <a:p>
            <a:pPr marL="0" indent="0">
              <a:buNone/>
              <a:tabLst>
                <a:tab pos="5294313" algn="r"/>
                <a:tab pos="7086600" algn="r"/>
              </a:tabLst>
            </a:pPr>
            <a:endParaRPr lang="de-CH" dirty="0">
              <a:latin typeface="Arial" panose="020B0604020202020204" pitchFamily="34" charset="0"/>
            </a:endParaRPr>
          </a:p>
          <a:p>
            <a:pPr marL="0" indent="0">
              <a:buNone/>
              <a:tabLst>
                <a:tab pos="3676650" algn="r"/>
                <a:tab pos="5467350" algn="r"/>
              </a:tabLst>
            </a:pPr>
            <a:endParaRPr lang="de-CH" b="1" dirty="0">
              <a:latin typeface="Arial" panose="020B0604020202020204" pitchFamily="34" charset="0"/>
            </a:endParaRPr>
          </a:p>
          <a:p>
            <a:pPr marL="0" indent="0">
              <a:buNone/>
              <a:tabLst>
                <a:tab pos="3676650" algn="r"/>
                <a:tab pos="5467350" algn="r"/>
              </a:tabLst>
            </a:pPr>
            <a:endParaRPr lang="de-CH" b="1" dirty="0">
              <a:latin typeface="Arial" panose="020B0604020202020204" pitchFamily="34" charset="0"/>
            </a:endParaRPr>
          </a:p>
          <a:p>
            <a:pPr marL="0" indent="0">
              <a:buNone/>
              <a:tabLst>
                <a:tab pos="3676650" algn="r"/>
                <a:tab pos="5467350" algn="r"/>
              </a:tabLst>
            </a:pPr>
            <a:endParaRPr lang="de-CH" dirty="0">
              <a:latin typeface="Arial" panose="020B0604020202020204" pitchFamily="34" charset="0"/>
            </a:endParaRPr>
          </a:p>
          <a:p>
            <a:pPr marL="0" indent="0">
              <a:buNone/>
              <a:tabLst>
                <a:tab pos="3676650" algn="r"/>
                <a:tab pos="5467350" algn="r"/>
              </a:tabLst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11960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Neue Aufgaben und Leistungsausbau 2020: </a:t>
            </a:r>
            <a:br>
              <a:rPr lang="de-CH" dirty="0" smtClean="0"/>
            </a:br>
            <a:r>
              <a:rPr lang="de-CH" dirty="0" smtClean="0"/>
              <a:t>Grösste Einzelmassnahmen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CH" dirty="0"/>
              <a:t>Erhöhung der Anzahl Betreuungsplätze mit Betreuungsgutscheinen (4 Mio. </a:t>
            </a:r>
            <a:r>
              <a:rPr lang="de-CH" dirty="0" smtClean="0"/>
              <a:t>Franken)</a:t>
            </a:r>
          </a:p>
          <a:p>
            <a:r>
              <a:rPr lang="de-CH" dirty="0"/>
              <a:t>N</a:t>
            </a:r>
            <a:r>
              <a:rPr lang="de-CH" dirty="0" smtClean="0"/>
              <a:t>eue </a:t>
            </a:r>
            <a:r>
              <a:rPr lang="de-CH" dirty="0"/>
              <a:t>Kultursubventionsperiode 2020 – 2023 (2 Mio. </a:t>
            </a:r>
            <a:r>
              <a:rPr lang="de-CH" dirty="0" smtClean="0"/>
              <a:t>Franken)</a:t>
            </a:r>
          </a:p>
          <a:p>
            <a:r>
              <a:rPr lang="de-CH" dirty="0" smtClean="0"/>
              <a:t>Reallohnerhöhung: Drei zusätzliche Ferientage (2 Mio. Franken)</a:t>
            </a:r>
          </a:p>
          <a:p>
            <a:r>
              <a:rPr lang="de-CH" dirty="0" smtClean="0"/>
              <a:t>Mahlzeitenverbilligung </a:t>
            </a:r>
            <a:r>
              <a:rPr lang="de-CH" dirty="0"/>
              <a:t>in den Betreuungsangeboten (</a:t>
            </a:r>
            <a:r>
              <a:rPr lang="de-CH" dirty="0" smtClean="0"/>
              <a:t>1,7 </a:t>
            </a:r>
            <a:r>
              <a:rPr lang="de-CH" dirty="0"/>
              <a:t>Mio. Franken). </a:t>
            </a:r>
          </a:p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5006-DDDD-428B-8455-2DE7295F4D1F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16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3348113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Reallohnerhöhung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80520"/>
          </a:xfrm>
        </p:spPr>
        <p:txBody>
          <a:bodyPr>
            <a:normAutofit/>
          </a:bodyPr>
          <a:lstStyle/>
          <a:p>
            <a:r>
              <a:rPr lang="de-CH" dirty="0" smtClean="0"/>
              <a:t>Ziel der Legislaturrichtlinien </a:t>
            </a:r>
            <a:r>
              <a:rPr lang="de-CH" dirty="0"/>
              <a:t>2017 – </a:t>
            </a:r>
            <a:r>
              <a:rPr lang="de-CH" dirty="0" smtClean="0"/>
              <a:t>2020: «</a:t>
            </a:r>
            <a:r>
              <a:rPr lang="de-CH" dirty="0"/>
              <a:t>Die Mitarbeitenden der Stadtverwaltung erhalten eine Reallohnerhöhung. So realisieren wir eine Annäherung an die Gehaltsniveaus von Kanton und Bund</a:t>
            </a:r>
            <a:r>
              <a:rPr lang="de-CH" dirty="0" smtClean="0"/>
              <a:t>.» </a:t>
            </a:r>
          </a:p>
          <a:p>
            <a:pPr lvl="1"/>
            <a:r>
              <a:rPr lang="de-CH" dirty="0" smtClean="0"/>
              <a:t>Durchgeführter Benchmark</a:t>
            </a:r>
            <a:r>
              <a:rPr lang="de-CH" dirty="0"/>
              <a:t>: Stadt zahlt im Schnitt 2-3 % tiefere Löhne als andere öffentliche </a:t>
            </a:r>
            <a:r>
              <a:rPr lang="de-CH" dirty="0" smtClean="0"/>
              <a:t>Verwaltungen</a:t>
            </a:r>
          </a:p>
          <a:p>
            <a:pPr marL="266700" lvl="1" indent="0">
              <a:buNone/>
            </a:pPr>
            <a:endParaRPr lang="de-CH" dirty="0" smtClean="0"/>
          </a:p>
          <a:p>
            <a:r>
              <a:rPr lang="de-CH" dirty="0" smtClean="0"/>
              <a:t>Mitarbeitende </a:t>
            </a:r>
            <a:r>
              <a:rPr lang="de-CH" dirty="0"/>
              <a:t>der Stadtverwaltung </a:t>
            </a:r>
            <a:r>
              <a:rPr lang="de-CH" dirty="0" smtClean="0"/>
              <a:t>erhalten eine Reallohnerhöhung</a:t>
            </a:r>
            <a:r>
              <a:rPr lang="de-CH" dirty="0"/>
              <a:t> </a:t>
            </a:r>
            <a:r>
              <a:rPr lang="de-CH" dirty="0" smtClean="0">
                <a:sym typeface="Wingdings" panose="05000000000000000000" pitchFamily="2" charset="2"/>
              </a:rPr>
              <a:t>in Form von d</a:t>
            </a:r>
            <a:r>
              <a:rPr lang="de-CH" dirty="0"/>
              <a:t>rei </a:t>
            </a:r>
            <a:r>
              <a:rPr lang="de-CH" dirty="0" smtClean="0"/>
              <a:t>zusätzlichen Ferientagen ab 2020.</a:t>
            </a:r>
          </a:p>
          <a:p>
            <a:pPr lvl="1"/>
            <a:r>
              <a:rPr lang="de-CH" dirty="0" smtClean="0"/>
              <a:t>Attraktivität als Arbeitgeberin / Fachkräftemangel</a:t>
            </a:r>
          </a:p>
          <a:p>
            <a:pPr lvl="1"/>
            <a:r>
              <a:rPr lang="de-CH" dirty="0" smtClean="0"/>
              <a:t>Positive Entwicklung der Stadtfinanzen</a:t>
            </a:r>
            <a:endParaRPr lang="de-CH" dirty="0"/>
          </a:p>
          <a:p>
            <a:pPr marL="266700" lvl="1" indent="0">
              <a:buNone/>
            </a:pPr>
            <a:endParaRPr lang="de-CH" dirty="0" smtClean="0"/>
          </a:p>
          <a:p>
            <a:r>
              <a:rPr lang="de-CH" dirty="0" smtClean="0"/>
              <a:t>Mittel für weitere Reallohnerhöhung im 2022 eingestellt.</a:t>
            </a:r>
          </a:p>
          <a:p>
            <a:endParaRPr lang="de-CH" dirty="0"/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endParaRPr lang="de-CH" dirty="0" smtClean="0"/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5006-DDDD-428B-8455-2DE7295F4D1F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17</a:t>
            </a:fld>
            <a:endParaRPr lang="de-CH" dirty="0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50726" y="464285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7010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Fazit zu Rechnung und Ausblick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5006-DDDD-428B-8455-2DE7295F4D1F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18</a:t>
            </a:fld>
            <a:endParaRPr lang="de-CH" dirty="0"/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7513942"/>
              </p:ext>
            </p:extLst>
          </p:nvPr>
        </p:nvGraphicFramePr>
        <p:xfrm>
          <a:off x="827584" y="5301208"/>
          <a:ext cx="6923807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5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0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66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de-CH" dirty="0" smtClean="0"/>
                        <a:t>2020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2021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2022</a:t>
                      </a:r>
                      <a:endParaRPr lang="de-C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dirty="0" smtClean="0"/>
                        <a:t>2023</a:t>
                      </a:r>
                      <a:endParaRPr lang="de-CH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e-CH" b="1" dirty="0" smtClean="0"/>
                        <a:t>+14,168</a:t>
                      </a:r>
                      <a:endParaRPr lang="de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b="1" dirty="0" smtClean="0"/>
                        <a:t>+1,476</a:t>
                      </a:r>
                      <a:endParaRPr lang="de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b="1" dirty="0" smtClean="0"/>
                        <a:t>-13,672</a:t>
                      </a:r>
                      <a:endParaRPr lang="de-C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CH" b="1" dirty="0" smtClean="0"/>
                        <a:t>-21,29</a:t>
                      </a:r>
                      <a:endParaRPr lang="de-CH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Textfeld 10"/>
          <p:cNvSpPr txBox="1"/>
          <p:nvPr/>
        </p:nvSpPr>
        <p:spPr>
          <a:xfrm>
            <a:off x="456506" y="1772816"/>
            <a:ext cx="814794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000" dirty="0"/>
              <a:t>Ergebnis 13,2 Mio. Franken über Budget (Sonderposten, höhere Entgelte, leicht höherer Steuerertrag</a:t>
            </a:r>
            <a:r>
              <a:rPr lang="de-CH" sz="2000" dirty="0" smtClean="0"/>
              <a:t>). </a:t>
            </a:r>
            <a:endParaRPr lang="de-CH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000" dirty="0"/>
              <a:t>Möglichkeit 12,1 Mio. Franken in Spezialfinanzierung für Eis- und Wasseranlagen zu legen und damit zukünftige Abschreibungen </a:t>
            </a:r>
            <a:r>
              <a:rPr lang="de-CH" sz="2000" dirty="0" smtClean="0"/>
              <a:t>vorzufinanzieren.</a:t>
            </a:r>
            <a:endParaRPr lang="de-CH" sz="2000" dirty="0"/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000" dirty="0"/>
              <a:t>Dekade mit sehr hohen Investitionen beginnt. 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000" dirty="0"/>
              <a:t>Mit zweistelligen Rechnungsüberschüssen ist die Selbstfinanzierung </a:t>
            </a:r>
            <a:r>
              <a:rPr lang="de-CH" sz="2000" dirty="0" smtClean="0"/>
              <a:t>ausreichend </a:t>
            </a:r>
            <a:r>
              <a:rPr lang="de-CH" sz="2000" dirty="0"/>
              <a:t>und die Neuverschuldung vertretbar</a:t>
            </a:r>
            <a:r>
              <a:rPr lang="de-CH" sz="2000" dirty="0" smtClean="0"/>
              <a:t>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2000" dirty="0" smtClean="0"/>
              <a:t>Ziel 2020 erreicht:</a:t>
            </a:r>
            <a:endParaRPr lang="de-CH" sz="2000" dirty="0"/>
          </a:p>
        </p:txBody>
      </p:sp>
    </p:spTree>
    <p:extLst>
      <p:ext uri="{BB962C8B-B14F-4D97-AF65-F5344CB8AC3E}">
        <p14:creationId xmlns:p14="http://schemas.microsoft.com/office/powerpoint/2010/main" val="2446798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Die Rechnung 2018 der Stadt Bern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ct val="0"/>
              </a:spcBef>
              <a:buNone/>
              <a:tabLst>
                <a:tab pos="5743575" algn="dec"/>
                <a:tab pos="6819900" algn="l"/>
              </a:tabLst>
            </a:pPr>
            <a:r>
              <a:rPr lang="de-CH" dirty="0"/>
              <a:t>Aufwand	 </a:t>
            </a:r>
            <a:r>
              <a:rPr lang="de-CH" dirty="0" smtClean="0"/>
              <a:t>1 227,8 </a:t>
            </a:r>
            <a:r>
              <a:rPr lang="de-CH" dirty="0"/>
              <a:t>Mio. Franken</a:t>
            </a:r>
          </a:p>
          <a:p>
            <a:pPr marL="0" indent="0">
              <a:spcBef>
                <a:spcPct val="0"/>
              </a:spcBef>
              <a:buNone/>
              <a:tabLst>
                <a:tab pos="5743575" algn="dec"/>
                <a:tab pos="6819900" algn="l"/>
              </a:tabLst>
            </a:pPr>
            <a:r>
              <a:rPr lang="de-CH" dirty="0"/>
              <a:t>Ertrag	</a:t>
            </a:r>
            <a:r>
              <a:rPr lang="de-CH" dirty="0" smtClean="0"/>
              <a:t>1 239,9 </a:t>
            </a:r>
            <a:r>
              <a:rPr lang="de-CH" dirty="0"/>
              <a:t>Mio. Franken</a:t>
            </a:r>
          </a:p>
          <a:p>
            <a:pPr marL="0" indent="0">
              <a:spcBef>
                <a:spcPct val="0"/>
              </a:spcBef>
              <a:buNone/>
              <a:tabLst>
                <a:tab pos="5743575" algn="dec"/>
                <a:tab pos="6819900" algn="l"/>
              </a:tabLst>
            </a:pPr>
            <a:endParaRPr lang="de-CH" b="1" dirty="0"/>
          </a:p>
          <a:p>
            <a:pPr marL="0" indent="0">
              <a:spcBef>
                <a:spcPct val="0"/>
              </a:spcBef>
              <a:buNone/>
              <a:tabLst>
                <a:tab pos="5743575" algn="dec"/>
                <a:tab pos="6819900" algn="l"/>
              </a:tabLst>
            </a:pPr>
            <a:r>
              <a:rPr lang="de-CH" b="1" dirty="0"/>
              <a:t>Rechnungsergebnis 	</a:t>
            </a:r>
            <a:r>
              <a:rPr lang="de-CH" b="1" dirty="0" smtClean="0"/>
              <a:t>12,1 </a:t>
            </a:r>
            <a:r>
              <a:rPr lang="de-CH" b="1" dirty="0"/>
              <a:t>Mio. Franken</a:t>
            </a:r>
          </a:p>
          <a:p>
            <a:pPr marL="0" indent="0">
              <a:spcBef>
                <a:spcPct val="0"/>
              </a:spcBef>
              <a:buNone/>
              <a:tabLst>
                <a:tab pos="5743575" algn="dec"/>
                <a:tab pos="6819900" algn="l"/>
              </a:tabLst>
            </a:pPr>
            <a:r>
              <a:rPr lang="de-CH" b="1" dirty="0"/>
              <a:t>Budgetiertes Ergebnis	</a:t>
            </a:r>
            <a:r>
              <a:rPr lang="de-CH" b="1" dirty="0" smtClean="0"/>
              <a:t>- 1,1 Mio</a:t>
            </a:r>
            <a:r>
              <a:rPr lang="de-CH" b="1" dirty="0"/>
              <a:t>. Franken	</a:t>
            </a:r>
          </a:p>
          <a:p>
            <a:pPr marL="0" indent="0">
              <a:spcBef>
                <a:spcPct val="0"/>
              </a:spcBef>
              <a:buNone/>
              <a:tabLst>
                <a:tab pos="5743575" algn="dec"/>
                <a:tab pos="6819900" algn="l"/>
              </a:tabLst>
            </a:pPr>
            <a:r>
              <a:rPr lang="de-CH" dirty="0"/>
              <a:t>	</a:t>
            </a:r>
            <a:endParaRPr lang="de-CH" b="1" dirty="0"/>
          </a:p>
          <a:p>
            <a:pPr marL="0" indent="0">
              <a:spcBef>
                <a:spcPct val="0"/>
              </a:spcBef>
              <a:buNone/>
              <a:tabLst>
                <a:tab pos="5743575" algn="dec"/>
                <a:tab pos="6819900" algn="l"/>
              </a:tabLst>
            </a:pPr>
            <a:r>
              <a:rPr lang="de-CH" b="1" dirty="0" smtClean="0"/>
              <a:t>Überschussverwendungsvorschlag: </a:t>
            </a:r>
          </a:p>
          <a:p>
            <a:pPr>
              <a:tabLst>
                <a:tab pos="5743575" algn="dec"/>
                <a:tab pos="6819900" algn="l"/>
              </a:tabLst>
            </a:pPr>
            <a:r>
              <a:rPr lang="de-CH" dirty="0" smtClean="0"/>
              <a:t>Einlage von 12,1 Mio. Franken in die Spezialfinanzierung für Eis- und Wasseranlagen (neuer Bestand: 75,9 Mio. Franken).</a:t>
            </a:r>
            <a:endParaRPr lang="de-CH" b="1" dirty="0" smtClean="0"/>
          </a:p>
          <a:p>
            <a:pPr marL="0" indent="0">
              <a:buNone/>
            </a:pP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315ED-2E73-49A5-B6FB-14042EA72F85}" type="datetime4">
              <a:rPr lang="de-CH" smtClean="0"/>
              <a:t>25. März 2019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2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</a:p>
        </p:txBody>
      </p:sp>
    </p:spTree>
    <p:extLst>
      <p:ext uri="{BB962C8B-B14F-4D97-AF65-F5344CB8AC3E}">
        <p14:creationId xmlns:p14="http://schemas.microsoft.com/office/powerpoint/2010/main" val="187937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85C6C-9E7E-49B5-A565-2127904CC86C}" type="datetime4">
              <a:rPr lang="de-CH" smtClean="0"/>
              <a:t>25. März 2019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3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61702"/>
            <a:ext cx="9144000" cy="5671020"/>
          </a:xfrm>
          <a:prstGeom prst="rect">
            <a:avLst/>
          </a:prstGeom>
        </p:spPr>
      </p:pic>
      <p:sp>
        <p:nvSpPr>
          <p:cNvPr id="2" name="Geschweifte Klammer links 1"/>
          <p:cNvSpPr/>
          <p:nvPr/>
        </p:nvSpPr>
        <p:spPr>
          <a:xfrm rot="5400000">
            <a:off x="1284201" y="3349139"/>
            <a:ext cx="409190" cy="886956"/>
          </a:xfrm>
          <a:prstGeom prst="leftBrace">
            <a:avLst>
              <a:gd name="adj1" fmla="val 8333"/>
              <a:gd name="adj2" fmla="val 5305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3" name="Textfeld 2"/>
          <p:cNvSpPr txBox="1"/>
          <p:nvPr/>
        </p:nvSpPr>
        <p:spPr>
          <a:xfrm>
            <a:off x="876728" y="3275732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CH" sz="1200" b="1" dirty="0" smtClean="0"/>
              <a:t>Sonderposten</a:t>
            </a:r>
            <a:endParaRPr lang="de-CH" sz="1200" b="1" dirty="0"/>
          </a:p>
        </p:txBody>
      </p:sp>
      <p:sp>
        <p:nvSpPr>
          <p:cNvPr id="5" name="Ellipse 4"/>
          <p:cNvSpPr/>
          <p:nvPr/>
        </p:nvSpPr>
        <p:spPr>
          <a:xfrm>
            <a:off x="2658269" y="2484837"/>
            <a:ext cx="648072" cy="1888326"/>
          </a:xfrm>
          <a:prstGeom prst="ellipse">
            <a:avLst/>
          </a:prstGeom>
          <a:noFill/>
          <a:ln w="317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8" name="Ellipse 7"/>
          <p:cNvSpPr/>
          <p:nvPr/>
        </p:nvSpPr>
        <p:spPr>
          <a:xfrm>
            <a:off x="6156176" y="2038081"/>
            <a:ext cx="648072" cy="158019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9" name="Ellipse 8"/>
          <p:cNvSpPr/>
          <p:nvPr/>
        </p:nvSpPr>
        <p:spPr>
          <a:xfrm>
            <a:off x="2148302" y="3633595"/>
            <a:ext cx="526916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53469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5006-DDDD-428B-8455-2DE7295F4D1F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4</a:t>
            </a:fld>
            <a:endParaRPr lang="de-CH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06" y="1196752"/>
            <a:ext cx="8230294" cy="518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046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24744"/>
            <a:ext cx="8219256" cy="720080"/>
          </a:xfrm>
        </p:spPr>
        <p:txBody>
          <a:bodyPr/>
          <a:lstStyle/>
          <a:p>
            <a:r>
              <a:rPr lang="de-CH" dirty="0" smtClean="0"/>
              <a:t>Fiskalertrag stagnierend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CH" dirty="0" smtClean="0"/>
              <a:t>Direkte Steuern mit Punktlandung. Lediglich 0,3 Mio</a:t>
            </a:r>
            <a:r>
              <a:rPr lang="de-CH" dirty="0"/>
              <a:t>. Franken </a:t>
            </a:r>
            <a:r>
              <a:rPr lang="de-CH" dirty="0" smtClean="0"/>
              <a:t>unter Budget</a:t>
            </a:r>
            <a:r>
              <a:rPr lang="de-CH" dirty="0"/>
              <a:t>, </a:t>
            </a:r>
            <a:r>
              <a:rPr lang="de-CH" dirty="0" smtClean="0"/>
              <a:t>aber 8,9 </a:t>
            </a:r>
            <a:r>
              <a:rPr lang="de-CH" dirty="0"/>
              <a:t>Mio. Franken </a:t>
            </a:r>
            <a:r>
              <a:rPr lang="de-CH" dirty="0" smtClean="0"/>
              <a:t>unter Vorjahr.</a:t>
            </a:r>
            <a:endParaRPr lang="de-CH" dirty="0"/>
          </a:p>
          <a:p>
            <a:pPr marL="0" indent="0">
              <a:buNone/>
            </a:pPr>
            <a:endParaRPr lang="de-CH" b="1" dirty="0" smtClean="0"/>
          </a:p>
          <a:p>
            <a:pPr marL="0" indent="0">
              <a:buNone/>
            </a:pPr>
            <a:r>
              <a:rPr lang="de-CH" b="1" dirty="0" smtClean="0"/>
              <a:t>Natürliche </a:t>
            </a:r>
            <a:r>
              <a:rPr lang="de-CH" b="1" dirty="0"/>
              <a:t>Personen: </a:t>
            </a:r>
          </a:p>
          <a:p>
            <a:r>
              <a:rPr lang="de-CH" dirty="0"/>
              <a:t>Total </a:t>
            </a:r>
            <a:r>
              <a:rPr lang="de-CH" dirty="0" smtClean="0"/>
              <a:t>354 </a:t>
            </a:r>
            <a:r>
              <a:rPr lang="de-CH" dirty="0"/>
              <a:t>Mio. </a:t>
            </a:r>
            <a:r>
              <a:rPr lang="de-CH" dirty="0" smtClean="0"/>
              <a:t>Franken (7,2 </a:t>
            </a:r>
            <a:r>
              <a:rPr lang="de-CH" dirty="0"/>
              <a:t>Mio. Franken </a:t>
            </a:r>
            <a:r>
              <a:rPr lang="de-CH" dirty="0" smtClean="0"/>
              <a:t>oder 2,0 % unter Budget, insgesamt auf Vorjahresniveau).</a:t>
            </a:r>
            <a:endParaRPr lang="de-CH" dirty="0"/>
          </a:p>
          <a:p>
            <a:r>
              <a:rPr lang="de-CH" dirty="0"/>
              <a:t>Hauptgrund: </a:t>
            </a:r>
            <a:r>
              <a:rPr lang="de-CH" dirty="0" smtClean="0"/>
              <a:t>7,1 Mio. Franken tiefere Quellensteuern. 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b="1" dirty="0"/>
              <a:t>Juristische Personen: </a:t>
            </a:r>
          </a:p>
          <a:p>
            <a:r>
              <a:rPr lang="de-CH" dirty="0"/>
              <a:t>Total </a:t>
            </a:r>
            <a:r>
              <a:rPr lang="de-CH" dirty="0" smtClean="0"/>
              <a:t>101 </a:t>
            </a:r>
            <a:r>
              <a:rPr lang="de-CH" dirty="0"/>
              <a:t>Mio. </a:t>
            </a:r>
            <a:r>
              <a:rPr lang="de-CH" dirty="0" smtClean="0"/>
              <a:t>Franken (5,2 </a:t>
            </a:r>
            <a:r>
              <a:rPr lang="de-CH" dirty="0"/>
              <a:t>Mio. Franken </a:t>
            </a:r>
            <a:r>
              <a:rPr lang="de-CH" dirty="0" smtClean="0"/>
              <a:t>oder 5,4 % über Budget aber 12,1 Mio. Franken oder 10,7 % unter Vorjahr).</a:t>
            </a:r>
            <a:endParaRPr lang="de-CH" dirty="0"/>
          </a:p>
          <a:p>
            <a:r>
              <a:rPr lang="de-CH" dirty="0" smtClean="0"/>
              <a:t>Hauptgründe: leicht höhere Kapitalsteuern, gegenüber Vorjahr keine ausserordentlichen Nachfakturierungen und Steuerzuteilungen.</a:t>
            </a:r>
          </a:p>
          <a:p>
            <a:pPr marL="0" indent="0">
              <a:buNone/>
            </a:pPr>
            <a:endParaRPr lang="de-CH" dirty="0" smtClean="0"/>
          </a:p>
          <a:p>
            <a:pPr>
              <a:buFontTx/>
              <a:buChar char="-"/>
            </a:pPr>
            <a:endParaRPr lang="de-CH" dirty="0"/>
          </a:p>
          <a:p>
            <a:pPr marL="0" indent="0">
              <a:buNone/>
            </a:pPr>
            <a:endParaRPr lang="de-CH" dirty="0"/>
          </a:p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11ADF-FCC3-43A0-89CD-3339E48F5880}" type="datetime4">
              <a:rPr lang="de-CH" smtClean="0"/>
              <a:t>25. März 2019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5</a:t>
            </a:fld>
            <a:endParaRPr lang="de-CH" dirty="0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</a:p>
        </p:txBody>
      </p:sp>
    </p:spTree>
    <p:extLst>
      <p:ext uri="{BB962C8B-B14F-4D97-AF65-F5344CB8AC3E}">
        <p14:creationId xmlns:p14="http://schemas.microsoft.com/office/powerpoint/2010/main" val="2671745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506" y="1245852"/>
            <a:ext cx="8278321" cy="5110498"/>
          </a:xfrm>
          <a:prstGeom prst="rect">
            <a:avLst/>
          </a:prstGeom>
        </p:spPr>
      </p:pic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F235C-E7F4-4E41-9A4E-BBFDB628F8E7}" type="datetime4">
              <a:rPr lang="de-CH" smtClean="0"/>
              <a:t>25. März 2019</a:t>
            </a:fld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6</a:t>
            </a:fld>
            <a:endParaRPr lang="de-CH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</a:p>
        </p:txBody>
      </p:sp>
      <p:sp>
        <p:nvSpPr>
          <p:cNvPr id="7" name="Ellipse 6"/>
          <p:cNvSpPr/>
          <p:nvPr/>
        </p:nvSpPr>
        <p:spPr>
          <a:xfrm>
            <a:off x="1187624" y="4077072"/>
            <a:ext cx="576064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6" name="Ellipse 15"/>
          <p:cNvSpPr/>
          <p:nvPr/>
        </p:nvSpPr>
        <p:spPr>
          <a:xfrm>
            <a:off x="2411760" y="4077072"/>
            <a:ext cx="432048" cy="936104"/>
          </a:xfrm>
          <a:prstGeom prst="ellipse">
            <a:avLst/>
          </a:prstGeom>
          <a:noFill/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7" name="Ellipse 16"/>
          <p:cNvSpPr/>
          <p:nvPr/>
        </p:nvSpPr>
        <p:spPr>
          <a:xfrm>
            <a:off x="6372200" y="4149080"/>
            <a:ext cx="576064" cy="10801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  <p:sp>
        <p:nvSpPr>
          <p:cNvPr id="18" name="Ellipse 17"/>
          <p:cNvSpPr/>
          <p:nvPr/>
        </p:nvSpPr>
        <p:spPr>
          <a:xfrm>
            <a:off x="7679382" y="4293096"/>
            <a:ext cx="349002" cy="720080"/>
          </a:xfrm>
          <a:prstGeom prst="ellipse">
            <a:avLst/>
          </a:prstGeom>
          <a:noFill/>
          <a:ln>
            <a:solidFill>
              <a:srgbClr val="33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218348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5006-DDDD-428B-8455-2DE7295F4D1F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7</a:t>
            </a:fld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266" y="1196752"/>
            <a:ext cx="8189534" cy="515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744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Finanzieller Ausblick</a:t>
            </a:r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BEA11-132F-40F3-A342-B37134FF65FC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8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6873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Rück- und Ausblick über vier Dekaden städtische Finanzpolitik 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921299"/>
          </a:xfrm>
        </p:spPr>
        <p:txBody>
          <a:bodyPr/>
          <a:lstStyle/>
          <a:p>
            <a:r>
              <a:rPr lang="de-CH" dirty="0" smtClean="0"/>
              <a:t>1990 bis 2000: Anhäufung Schulden (1,7 Mia. Franken) und Bilanzfehlbetrag von 371 Mio. Franken bis 1999.</a:t>
            </a:r>
          </a:p>
          <a:p>
            <a:r>
              <a:rPr lang="de-CH" dirty="0" smtClean="0"/>
              <a:t>2000 bis 2010: Sanierung Stadtfinanzen mit mehreren Haushaltverbesserungspaketen, Tilgung Bilanzfehlbetrag. Investitionen tief. </a:t>
            </a:r>
          </a:p>
          <a:p>
            <a:r>
              <a:rPr lang="de-CH" dirty="0" smtClean="0"/>
              <a:t>2010 bis 2020: Sanierungsrückstand analysiert. </a:t>
            </a:r>
            <a:r>
              <a:rPr lang="de-CH" dirty="0" smtClean="0"/>
              <a:t>Äufnung</a:t>
            </a:r>
            <a:r>
              <a:rPr lang="de-CH" dirty="0" smtClean="0"/>
              <a:t> von Spezialfinanzierungen für Sanierungen, Aufbau personelle Ressourcen</a:t>
            </a:r>
          </a:p>
          <a:p>
            <a:r>
              <a:rPr lang="de-CH" dirty="0" smtClean="0"/>
              <a:t>2020 bis 2030: Hohe geplante Investitionsvolumen. Zweistellige Rechnungsüberschüsse verhindern nichtverantwortbare Neuverschuldung. </a:t>
            </a:r>
          </a:p>
          <a:p>
            <a:endParaRPr lang="de-CH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E5006-DDDD-428B-8455-2DE7295F4D1F}" type="datetime6">
              <a:rPr lang="de-CH" smtClean="0"/>
              <a:t>März 19</a:t>
            </a:fld>
            <a:endParaRPr lang="de-CH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 smtClean="0"/>
              <a:t>Medienkonferenz Rechnung 2018 und Ausblick</a:t>
            </a:r>
            <a:endParaRPr lang="de-CH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24EE6-7D8D-4FCD-843E-ADAC82A34A28}" type="slidenum">
              <a:rPr lang="de-CH" smtClean="0"/>
              <a:t>9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439306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dt Bern">
  <a:themeElements>
    <a:clrScheme name="Stadt Bern">
      <a:dk1>
        <a:srgbClr val="000000"/>
      </a:dk1>
      <a:lt1>
        <a:srgbClr val="FFFFFF"/>
      </a:lt1>
      <a:dk2>
        <a:srgbClr val="87888A"/>
      </a:dk2>
      <a:lt2>
        <a:srgbClr val="FFFFFF"/>
      </a:lt2>
      <a:accent1>
        <a:srgbClr val="D50029"/>
      </a:accent1>
      <a:accent2>
        <a:srgbClr val="87888A"/>
      </a:accent2>
      <a:accent3>
        <a:srgbClr val="A3617F"/>
      </a:accent3>
      <a:accent4>
        <a:srgbClr val="A42E37"/>
      </a:accent4>
      <a:accent5>
        <a:srgbClr val="6C8295"/>
      </a:accent5>
      <a:accent6>
        <a:srgbClr val="B18DBA"/>
      </a:accent6>
      <a:hlink>
        <a:srgbClr val="000000"/>
      </a:hlink>
      <a:folHlink>
        <a:srgbClr val="000000"/>
      </a:folHlink>
    </a:clrScheme>
    <a:fontScheme name="Stadt Ber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1047</Words>
  <Application>Microsoft Office PowerPoint</Application>
  <PresentationFormat>Bildschirmpräsentation (4:3)</PresentationFormat>
  <Paragraphs>252</Paragraphs>
  <Slides>18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Calibri</vt:lpstr>
      <vt:lpstr>Symbol</vt:lpstr>
      <vt:lpstr>Wingdings</vt:lpstr>
      <vt:lpstr>ヒラギノ角ゴ Pro W3</vt:lpstr>
      <vt:lpstr>Stadt Bern</vt:lpstr>
      <vt:lpstr>  Rechnung 2018 der Stadt Bern   Finanzieller Ausblick  (IAFP 2020 – 2023)</vt:lpstr>
      <vt:lpstr>Die Rechnung 2018 der Stadt Bern</vt:lpstr>
      <vt:lpstr>PowerPoint-Präsentation</vt:lpstr>
      <vt:lpstr>PowerPoint-Präsentation</vt:lpstr>
      <vt:lpstr>Fiskalertrag stagnierend</vt:lpstr>
      <vt:lpstr>PowerPoint-Präsentation</vt:lpstr>
      <vt:lpstr>PowerPoint-Präsentation</vt:lpstr>
      <vt:lpstr>Finanzieller Ausblick</vt:lpstr>
      <vt:lpstr>Rück- und Ausblick über vier Dekaden städtische Finanzpolitik </vt:lpstr>
      <vt:lpstr>Heute steht die Stadt finanziell gut da…</vt:lpstr>
      <vt:lpstr>…aber</vt:lpstr>
      <vt:lpstr>… und vor allem</vt:lpstr>
      <vt:lpstr>Investitionsnachholbedarf Hochbauinfrastruktur</vt:lpstr>
      <vt:lpstr>Investitionen langfristig und nachhaltig finanzieren</vt:lpstr>
      <vt:lpstr>Neue Aufgaben und Leistungsausbau 2020</vt:lpstr>
      <vt:lpstr>Neue Aufgaben und Leistungsausbau 2020:  Grösste Einzelmassnahmen</vt:lpstr>
      <vt:lpstr>Reallohnerhöhung</vt:lpstr>
      <vt:lpstr>Fazit zu Rechnung und Ausblick</vt:lpstr>
    </vt:vector>
  </TitlesOfParts>
  <Company>Stadtverwaltung Bern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Freiburghaus Romy, GuB INF</dc:creator>
  <cp:lastModifiedBy>Zingg Adrian, FPI GS</cp:lastModifiedBy>
  <cp:revision>229</cp:revision>
  <cp:lastPrinted>2019-03-25T06:31:25Z</cp:lastPrinted>
  <dcterms:created xsi:type="dcterms:W3CDTF">2012-02-21T14:52:58Z</dcterms:created>
  <dcterms:modified xsi:type="dcterms:W3CDTF">2019-03-25T06:34:42Z</dcterms:modified>
</cp:coreProperties>
</file>