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3" r:id="rId3"/>
    <p:sldId id="257" r:id="rId4"/>
    <p:sldId id="277" r:id="rId5"/>
    <p:sldId id="279" r:id="rId6"/>
    <p:sldId id="256" r:id="rId7"/>
    <p:sldId id="276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75" r:id="rId19"/>
    <p:sldId id="270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E19D-9474-4F5D-A1F8-422B396C1975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E651-E6F4-41C3-88C6-9562CED8AE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683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E651-E6F4-41C3-88C6-9562CED8AE8D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486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685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0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358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828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04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054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33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35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725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502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286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3600-6F18-4D7A-9DCB-7F8FD8FF0510}" type="datetimeFigureOut">
              <a:rPr lang="de-CH" smtClean="0"/>
              <a:t>26.05.21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9BF5-9DE2-42EE-BDD4-F956F17D9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91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70961"/>
            <a:ext cx="9144000" cy="6858000"/>
          </a:xfrm>
          <a:solidFill>
            <a:srgbClr val="66FFCC"/>
          </a:solidFill>
        </p:spPr>
        <p:txBody>
          <a:bodyPr>
            <a:noAutofit/>
          </a:bodyPr>
          <a:lstStyle/>
          <a:p>
            <a:r>
              <a:rPr lang="de-CH" sz="10000" b="1" dirty="0">
                <a:latin typeface="Bradley Hand ITC" panose="020F0502020204030204" pitchFamily="34" charset="0"/>
              </a:rPr>
              <a:t>HERZLICH </a:t>
            </a:r>
            <a:br>
              <a:rPr lang="de-CH" sz="10000" b="1" dirty="0">
                <a:latin typeface="Bradley Hand ITC" panose="020F0502020204030204" pitchFamily="34" charset="0"/>
              </a:rPr>
            </a:br>
            <a:r>
              <a:rPr lang="de-CH" sz="10000" b="1" dirty="0">
                <a:latin typeface="Bradley Hand ITC" panose="020F0502020204030204" pitchFamily="34" charset="0"/>
              </a:rPr>
              <a:t>WILLKOMMEN</a:t>
            </a:r>
          </a:p>
        </p:txBody>
      </p:sp>
    </p:spTree>
    <p:extLst>
      <p:ext uri="{BB962C8B-B14F-4D97-AF65-F5344CB8AC3E}">
        <p14:creationId xmlns:p14="http://schemas.microsoft.com/office/powerpoint/2010/main" val="8420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CH" sz="2800" dirty="0">
                <a:latin typeface="Century Gothic" panose="020B0502020202020204" pitchFamily="34" charset="0"/>
              </a:rPr>
              <a:t>1-2 Denk-Wege Lektionen / Woche</a:t>
            </a: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Nutzung im Alltag</a:t>
            </a:r>
          </a:p>
          <a:p>
            <a:pPr lvl="1"/>
            <a:r>
              <a:rPr lang="de-CH" sz="2400" dirty="0">
                <a:latin typeface="Century Gothic" panose="020B0502020202020204" pitchFamily="34" charset="0"/>
              </a:rPr>
              <a:t>Regeln vor einer bestimmten Aktivität präsent machen</a:t>
            </a:r>
          </a:p>
          <a:p>
            <a:pPr lvl="1"/>
            <a:r>
              <a:rPr lang="de-CH" sz="2400" dirty="0">
                <a:latin typeface="Century Gothic" panose="020B0502020202020204" pitchFamily="34" charset="0"/>
              </a:rPr>
              <a:t>Gefühlsrunde</a:t>
            </a:r>
          </a:p>
          <a:p>
            <a:pPr lvl="1"/>
            <a:r>
              <a:rPr lang="de-CH" sz="2400" dirty="0">
                <a:latin typeface="Century Gothic" panose="020B0502020202020204" pitchFamily="34" charset="0"/>
              </a:rPr>
              <a:t>Konflikte gemeinsam lösen</a:t>
            </a:r>
          </a:p>
          <a:p>
            <a:pPr marL="457200" lvl="1" indent="0">
              <a:buNone/>
            </a:pPr>
            <a:endParaRPr lang="de-CH" sz="24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Klassenrat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Einsatz im Unterricht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0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Inhaltliche Grobstruktur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083150" y="1433554"/>
            <a:ext cx="2808312" cy="1428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3000" dirty="0"/>
              <a:t>Regeln &amp; Manieren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11960" y="1844824"/>
            <a:ext cx="4464496" cy="14282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3000" dirty="0"/>
              <a:t>Freundschaften </a:t>
            </a:r>
          </a:p>
          <a:p>
            <a:pPr algn="ctr"/>
            <a:r>
              <a:rPr lang="de-CH" sz="3000" dirty="0"/>
              <a:t>Zusammenleben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2996952"/>
            <a:ext cx="4968552" cy="1428214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3000" dirty="0"/>
              <a:t>Gesundes Selbstwertgefühl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5076" y="5561365"/>
            <a:ext cx="3572850" cy="7790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3000" dirty="0"/>
              <a:t>Selbstkontrolle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5098" y="4611854"/>
            <a:ext cx="3744416" cy="7790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3000" dirty="0"/>
              <a:t>Problemlösen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68222" y="3972896"/>
            <a:ext cx="4024064" cy="14282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3000" dirty="0"/>
              <a:t>Gefühle und Verhalten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44475" y="5661248"/>
            <a:ext cx="4694610" cy="9954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Lern- und Organisationsstrategien</a:t>
            </a:r>
          </a:p>
        </p:txBody>
      </p:sp>
    </p:spTree>
    <p:extLst>
      <p:ext uri="{BB962C8B-B14F-4D97-AF65-F5344CB8AC3E}">
        <p14:creationId xmlns:p14="http://schemas.microsoft.com/office/powerpoint/2010/main" val="412802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Beispiel aus dem Unterricht 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223628" y="1554153"/>
            <a:ext cx="6840760" cy="2293799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5000" dirty="0"/>
              <a:t>Gesundes Selbstwertgefühl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3568" y="43651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latin typeface="Century Gothic" panose="020B0502020202020204" pitchFamily="34" charset="0"/>
              </a:rPr>
              <a:t>«Von einem guten Kompliment, kann ich zwei Monate leben» (Mark Twain)</a:t>
            </a:r>
          </a:p>
        </p:txBody>
      </p:sp>
    </p:spTree>
    <p:extLst>
      <p:ext uri="{BB962C8B-B14F-4D97-AF65-F5344CB8AC3E}">
        <p14:creationId xmlns:p14="http://schemas.microsoft.com/office/powerpoint/2010/main" val="105491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de-CH" dirty="0"/>
              <a:t>Komplimente &amp; Ritual «Kind der Woche»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Ziele:</a:t>
            </a:r>
          </a:p>
          <a:p>
            <a:pPr lvl="1"/>
            <a:r>
              <a:rPr lang="de-CH" dirty="0"/>
              <a:t>Wertschätzungskultur</a:t>
            </a:r>
          </a:p>
          <a:p>
            <a:pPr lvl="1"/>
            <a:r>
              <a:rPr lang="de-CH" dirty="0"/>
              <a:t>Förderung eines gesunden Selbstwertgefühls</a:t>
            </a:r>
          </a:p>
          <a:p>
            <a:pPr lvl="1"/>
            <a:r>
              <a:rPr lang="de-CH" dirty="0"/>
              <a:t>«Kind der Woche»</a:t>
            </a:r>
          </a:p>
          <a:p>
            <a:pPr lvl="1"/>
            <a:r>
              <a:rPr lang="de-CH" dirty="0"/>
              <a:t>Begriffserklärung «Kompliment» und dazugehörige sprachliche Formulierungen</a:t>
            </a:r>
          </a:p>
        </p:txBody>
      </p:sp>
    </p:spTree>
    <p:extLst>
      <p:ext uri="{BB962C8B-B14F-4D97-AF65-F5344CB8AC3E}">
        <p14:creationId xmlns:p14="http://schemas.microsoft.com/office/powerpoint/2010/main" val="163561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de-CH" dirty="0"/>
              <a:t>Komplimente &amp; Ritual «Kind der Woche»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Kompetenzaspekte:</a:t>
            </a:r>
          </a:p>
          <a:p>
            <a:pPr lvl="1"/>
            <a:r>
              <a:rPr lang="de-CH" dirty="0"/>
              <a:t>Die Schülerinnen und Schüler lernen…</a:t>
            </a:r>
          </a:p>
          <a:p>
            <a:pPr marL="457200" lvl="1" indent="0">
              <a:buNone/>
            </a:pPr>
            <a:r>
              <a:rPr lang="de-CH" dirty="0"/>
              <a:t>… den Blick auf Positives zu richten</a:t>
            </a:r>
          </a:p>
          <a:p>
            <a:pPr marL="457200" lvl="1" indent="0">
              <a:buNone/>
            </a:pPr>
            <a:r>
              <a:rPr lang="de-CH" dirty="0"/>
              <a:t>… sich selbst und andere zu achten und zu respektieren</a:t>
            </a:r>
          </a:p>
          <a:p>
            <a:pPr marL="457200" lvl="1" indent="0">
              <a:buNone/>
            </a:pPr>
            <a:r>
              <a:rPr lang="de-CH" dirty="0"/>
              <a:t>… persönliche Komplimente zu machen und anzunehmen </a:t>
            </a:r>
          </a:p>
        </p:txBody>
      </p:sp>
    </p:spTree>
    <p:extLst>
      <p:ext uri="{BB962C8B-B14F-4D97-AF65-F5344CB8AC3E}">
        <p14:creationId xmlns:p14="http://schemas.microsoft.com/office/powerpoint/2010/main" val="424270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CH" dirty="0"/>
              <a:t>Ritual «Kind der Woche»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0" y="1628800"/>
            <a:ext cx="40324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1400" b="1" dirty="0" err="1">
                <a:latin typeface="Century Gothic" panose="020B0502020202020204" pitchFamily="34" charset="0"/>
              </a:rPr>
              <a:t>KdW</a:t>
            </a:r>
            <a:r>
              <a:rPr lang="de-CH" sz="1400" b="1" dirty="0">
                <a:latin typeface="Century Gothic" panose="020B0502020202020204" pitchFamily="34" charset="0"/>
              </a:rPr>
              <a:t> (Glückskind, VIS usw.) hat eine besondere Rolle, erhält Aufmerksamkeit und erfährt Wertschätzung</a:t>
            </a:r>
            <a:br>
              <a:rPr lang="de-CH" sz="1400" dirty="0">
                <a:latin typeface="Century Gothic" panose="020B0502020202020204" pitchFamily="34" charset="0"/>
              </a:rPr>
            </a:br>
            <a:r>
              <a:rPr lang="de-CH" sz="1400" u="sng" dirty="0">
                <a:latin typeface="Century Gothic" panose="020B0502020202020204" pitchFamily="34" charset="0"/>
              </a:rPr>
              <a:t>Beispiele: </a:t>
            </a:r>
            <a:r>
              <a:rPr lang="de-CH" sz="1400" dirty="0">
                <a:latin typeface="Century Gothic" panose="020B0502020202020204" pitchFamily="34" charset="0"/>
              </a:rPr>
              <a:t>Komplimenten – Runde am Ende der Woche</a:t>
            </a:r>
          </a:p>
          <a:p>
            <a:endParaRPr lang="de-CH" sz="14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CH" sz="1400" b="1" dirty="0">
                <a:latin typeface="Century Gothic" panose="020B0502020202020204" pitchFamily="34" charset="0"/>
              </a:rPr>
              <a:t>Spezielle Aufgaben und Privilegien:</a:t>
            </a:r>
            <a:br>
              <a:rPr lang="de-CH" sz="1400" dirty="0">
                <a:latin typeface="Century Gothic" panose="020B0502020202020204" pitchFamily="34" charset="0"/>
              </a:rPr>
            </a:br>
            <a:r>
              <a:rPr lang="de-CH" sz="1400" u="sng" dirty="0">
                <a:latin typeface="Century Gothic" panose="020B0502020202020204" pitchFamily="34" charset="0"/>
              </a:rPr>
              <a:t>Beispiele: </a:t>
            </a:r>
            <a:r>
              <a:rPr lang="de-CH" sz="1400" dirty="0">
                <a:latin typeface="Century Gothic" panose="020B0502020202020204" pitchFamily="34" charset="0"/>
              </a:rPr>
              <a:t>Spiel im Sport wählen, Schlüssel-Chef/in, Bewegungsstuhl, Arbeitspartner wählen usw.</a:t>
            </a:r>
          </a:p>
          <a:p>
            <a:pPr marL="285750" indent="-285750">
              <a:buFontTx/>
              <a:buChar char="-"/>
            </a:pPr>
            <a:endParaRPr lang="de-CH" sz="14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CH" sz="1400" b="1" dirty="0">
                <a:latin typeface="Century Gothic" panose="020B0502020202020204" pitchFamily="34" charset="0"/>
              </a:rPr>
              <a:t>Ritual:</a:t>
            </a:r>
            <a:br>
              <a:rPr lang="de-CH" sz="1400" dirty="0">
                <a:latin typeface="Century Gothic" panose="020B0502020202020204" pitchFamily="34" charset="0"/>
              </a:rPr>
            </a:br>
            <a:r>
              <a:rPr lang="de-CH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wird zufällig gezogen (Trommelwirbel)</a:t>
            </a:r>
            <a:br>
              <a:rPr lang="de-CH" sz="140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de-CH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Komplimenten-Liste und Runde</a:t>
            </a:r>
          </a:p>
          <a:p>
            <a:endParaRPr lang="de-CH" sz="1400" dirty="0">
              <a:latin typeface="Century Gothic" panose="020B0502020202020204" pitchFamily="34" charset="0"/>
            </a:endParaRPr>
          </a:p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5" name="Picture 2" descr="C:\Users\L309544\Downloads\IMG_0824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27010" b="16919"/>
          <a:stretch/>
        </p:blipFill>
        <p:spPr bwMode="auto">
          <a:xfrm rot="5400000">
            <a:off x="-29848" y="2115953"/>
            <a:ext cx="452317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0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Beispiel aus dem Unterricht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112395" y="1340768"/>
            <a:ext cx="6336704" cy="22072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4800" dirty="0"/>
              <a:t>Freundschaft &amp; Zusammenleben</a:t>
            </a:r>
          </a:p>
        </p:txBody>
      </p:sp>
      <p:pic>
        <p:nvPicPr>
          <p:cNvPr id="2" name="Picture 2" descr="Bildergebnis fÃ¼r groÃe tatzen kleine tat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592288" cy="33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131840" y="3548008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Themen:</a:t>
            </a:r>
          </a:p>
          <a:p>
            <a:pPr marL="285750" indent="-285750">
              <a:buFont typeface="Wingdings"/>
              <a:buChar char="à"/>
            </a:pPr>
            <a:r>
              <a:rPr lang="de-CH" dirty="0"/>
              <a:t>«Einbeziehen – ausschliessen; dazugehören – ausgeschlossen; Kinder bleiben übrig; sich separierende Gruppen; lästern</a:t>
            </a:r>
          </a:p>
          <a:p>
            <a:r>
              <a:rPr lang="de-CH" dirty="0"/>
              <a:t>Ziele:</a:t>
            </a:r>
          </a:p>
          <a:p>
            <a:r>
              <a:rPr lang="de-CH" dirty="0">
                <a:sym typeface="Wingdings" panose="05000000000000000000" pitchFamily="2" charset="2"/>
              </a:rPr>
              <a:t>Bedeutung der Zugehörigkeit und Folgen von Ausschluss</a:t>
            </a:r>
          </a:p>
          <a:p>
            <a:r>
              <a:rPr lang="de-CH" dirty="0">
                <a:sym typeface="Wingdings" panose="05000000000000000000" pitchFamily="2" charset="2"/>
              </a:rPr>
              <a:t>Begriffe: einbeziehen, dazugehören, ausschliessen, ausgeschlossen</a:t>
            </a:r>
          </a:p>
          <a:p>
            <a:r>
              <a:rPr lang="de-CH" dirty="0">
                <a:sym typeface="Wingdings" panose="05000000000000000000" pitchFamily="2" charset="2"/>
              </a:rPr>
              <a:t>Bereitschaft, Motivation und Strategien zum Einbezug aller aufbauen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49411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992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Beispiel aus dem Unterricht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1403648" y="1556792"/>
            <a:ext cx="6336704" cy="14282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6000" dirty="0"/>
              <a:t>Problemlösen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49411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9" name="AutoShape 2" descr="data:image/png;base64,iVBORw0KGgoAAAANSUhEUgAAAJQAAACUCAYAAAB1PADUAAAgAElEQVR4Xuy9Z5hsV3UtOirnzt0n5yjpKEuILBAYGxs/sg33krEJBgEix4uMMdkkHSEkjEXOmGSChAgSPMIFZCGhdJRPDp2rqitXvW+Mudbeu+sccAn+vY/+vtZRp6q9155rzjHHHHOuGNzHzje0zu8BF/eAMwCM+O//+d8/r8AfWIH5GHBDDLj4tnemruXvxfif7W9svRU9XPznpfvzCvzRKxDDxXvekfrnGD1TF/jxH/1Cf/7DP6+AW4E48IjYjje0ftQDHvHnVfnzCvypKxADfhzb/obWXBQz9Xqx597xruQn/tQX//Pf//9/Bba9vv2cWKx3ZeRO52lQveit73lnKvbd627pxRNxQaxYPGZIK9YDf7HT6aDdbutf/4leD4lEAslUCtlUGul0GslEArF4Er1eD51OG+12yz5bdXT4962m/dvpoocuet0uuj17zVarjWa9jnp9CfVaFY1aTf+2mw20WnV0Ox10u/Y3QFf/z+vTl5GPWEwQEfw3+hmPx4Ovdd3JJPg9/suvY/peWl/nsnlks1mkc3kUCgX3WUQ+l0cma/eaSqXs/hNJJFNJ/R2/l07y/2GvH4sbYL0fH1q7bhftNu8RXGa0ed+9Xt+nfY/r0O329HyarRZa7RYazTZ6fI6xOHKZNAqFHEqlAvLZFPho/6er4uvu2XMnLn7zm3Drb38lG0CsA17QjXceOM5+TmhQ3/vJzb3oonMlvNW1aVBde/C8ARpFrAcZXiKZRCaVRiaTRSplD0QPKNbTAwwXAujRkDpdZxxttGhc7RZazSbqjSpq1SqqSxVUK2XUKmVUKguoVBZRX6qi2aBhNWSovW5br+0Nh+/HT15/XO8dC77m/8f56QzK/y6vO/ibOI0riVSaxpLRvWSzOWRyWeTyucCgsvp+1jaPMyD+q89UQuuQlnGZMXMFY/fTpPyam7HYZ6fTQ5trR6NyG9yva/BMuCnbLTOqjm20VCKJTDqNXD6DQiGLgjOo/+ma+Nr8aLd7eN+734OvffFKdJsttHpd3HjHfYMZ1C9/e58ZIo2AxtSLodNzu0Aep4N2hx6HRtC2rYMY4okkUskUkinbtcmkPVzvHfiaWhwuiBaoi267g17XvB4XodVqodmoySvVahXUa+al6vz/+pK8VLvJ926i3Wmap+rxNfiaZrT2PvR8PXTddfMa5Mncz/n/NCzIwBLuelOgZ6Yx0VjMO5kRZQsF5PMFFItFFPIF5OihMpllBsV7lmdKp5BJ8d7jiNMN2AUFm8qv7SDOKmpU/P9ux4yK99mWgXV0S/zsah1b8vrNlq1np2uGTO+ZyWaQy2WQz6eRTsaR4Ea38PN7L8WvJ3+h1e7gppt+h9e84qWYO7IPN+zZO5hB3X7vTM/vKi541xmMHhBdsG6CrpihjF6iqwuLxRLyCtzxKe36lD0098EF4d9510wP05U776DN3dRqykM1W0006jXUlmhMLuzVq6jXq2jROzVb6LSbbsHs/S38mcEuj3v2lbyTPBMfsn367/n/5+aJ8x7iFuoT2iBp81bZrLxVLpdDLpuToWVzWe16eql0JqP/p5Hlsvw3hUw6pQe5zNv7jeoM7MRPUisFBqT+D21IGU8Xra4ZWLie9kwEGwgvCEvaXd0z74XGlM3RqFJIJ/jE7Ln9IYMKnx3Dbw/VRg/77j2Aj3zwHbjsissHM6jDs3XzUIJR3PXuX3oU7nvnXXjxdMN6iPxkeInToJxhOe/EMMO9wN/xf+vxAb2VPF7L46w2msRKjQYazQYa9SpqtSU06ktoNepot5r281ZTRtimUXboKQ2DWWigwYc4Y5mhMfwQUwkfxoX1FAblTbgJPAail6UxpSzs5fiZk3fivzQqGVGGntj9DTeRQizfw7ww7cIbsA+r3mtHN1vw4LTYvHZ63sC5Ld8jzut1evS6NCpuchoTPZR5e30SUtBDxYgPeR9pZHMp5LJJpOLcPHyfEC74zejhSfRNuV3rzS7qtS6qS0soL5ax66R1gxnUQrXTi9OC+V6GzfUAzMNYLO91CdDtgv3D86EtleKuJBglZuGFu4Xxnko7jAsBgU5avi2C83pNM5Ym/203FN5a0VBHQE8jcjiu26VRdey1PLZzoYDvI+DPCwY/bUfbJqBtxdEjNA1womE+GgU9bTqVQSqbRTaTU5jjJ70TPRWNSaA8zd2fQyYdF1bRZhwknv2e37Fr9Z6nKxjQ4AZrNLBEr12vo9Fo6m7Q40awJEKGm0waxKAHjhuWTCbMi9I7ZTNJZGlNDHe6/xAmeCyql7VdaF4fQLPTRb3RQ22J11BDubyAM0/dOphBLTW6PcvueojFaeF8Vb9ENCCgq91hD8U9G4UK/lkiYQZoWYS/JB+KzFNpxfXn5r1oVDIs7rSWGQgNit5HWKDdQbdDfOA8Ev+VYVgIZcijQfHDQoB5LHswbmG6dg+2AVx4dJ7VXAmvhAZlIYKf8SRxkRlNxoN0eqwMQbdliMRKWi+FfRdi/ySD6gvbJ3gtuz9uoJ6yYhoYP+utJuq1OhrakNx0bd2reckYksk4UklmpDEk47xPYj2XlTqPLIdAj61wnZBBtdo9NOpt1Gp1VCpVLC4u4ryzTxrMoKr1Ts9wBA3Kwp17/u7WYi50Lb9TRZN4T27fObZgrx6/Yz1O8N7LDEuZC8MWsYHctxmRURQtoxfokZalzwa2vUHJqGQx/qoZqJ3f8N5WhuSokR7xFb8k1cFd7bJELrw+6anShgu5aZzLjWZI2ul/omf6Y23QwDqBeEc0QaPZlJFxHRnSzWi4MZh8kN6JgVFZYVUenJuVdA2phrbh2A6zxI7AfbNpP2s2W/KO9XoNi4tlPOPvnzi4QXn+SW4wRmDn098Q+Gqnu11vv8eH1ENSBmVGFfANfrX6LCvit9wv99AhXOy5UEWMJazGkNZCzyUEgYchViHApdc87s2ARq2KY9OHRDlUqxXkcgVhorGxcWSyBSRSxD1xhbdkMqPQwSsnN9ZpNzA7exRLSxUUi0PK+jLZPAr5okIKAbuFCQuZf1qgu5/mtHzhAq9rgNygQ5MZtLxT6EllVAnvRX//FtDGJl3QARp1RgsaFkPvEhbLi1hYWMQjH3rOYAZVqbXFQ+mDnko8kruIuIu5PtS5Gwu4lsBD/bEGZUiH3sUySrr1lhlUpwNuKe4mC+/ehHjrZo8E1h2CM7Twla98Fr/+vz9FpUzKoYZMKoVYwu6FtMD4+IiAKkOiz+DoDcndTE/PIcesLZuSIXOn829oePRM2Vwea9duxLr1m7Bzx1koDU0KzxiJ6PAmAPfsnLW4B+gX837a0LJf7zMoH8pP9JLGWJnB98ea/t/3OEp0c68no2zUe2g0GFbrqNVqqFQqKJfLuODh5w5mUOWllmgD42lcyFNyFII0R5nac3TgzUIe5E7poQZLSI9fArlwgnaHhfhARaLSoLqOJaevVpZiD8njuFivi71778TnP/tx7Nt3F8bGRjE5MYrR0ZLSZYYw4rF0Jo35+Vkxx5l0DseOzaBUKor2yOXzaDZa4p/4u4lUXHhOX3dIpAK5XFYYsVavIx5PIZXMIpHKYtu2M7BmzTakMyUzp6jxMATT2wfBMequ/xQY/6dY5on/1uWaihT0eLV6S/iJBlWtVmVQD3vgWYMZ1GK1KYOybMGl2d5D9e2uKO/D9JtugnYYpfXv71KZQXl2mODTMBMfJi3N8JNhAHPMXYWl/fvuRa1WxrXXXYNGYxFjY0PCc8VCRuRnNsMSSc/4mExOxkje6I677sHw8Khwh8dMtaWayisE48QVzOiYyfHeVq1aqYyUGaAtj5G6XHCSf8emZ7Bl6+lYMbUFmeyw+YZYDKlUFogxC6T357X7lQnhxB9jGuEzINHZEmYKOazoe3gMMsAT0T413+Y3OL0U75GZJr3UKScNmOUtVBpByIuppmcLYv/23XKESPRhj4blPZUHrgPcQvDC/gasDtgJDIpZnngsZm89oNlYwuzcYVzz/e/glltuRCbRweTUJFrdNmrNBpqNOtBrI5vJiAhduWIVslnyTj3Eez2kUnGsWrUa199wCyYnpzA3NyfQOjY2hjoNKp8ToUlwms6kRLayfrd580YcPXoEuXwWKybHBdqHhkZQq5F07eLAgQPYsGmtMFu1QnDcwVK1hlYL2LR5KzZuOhXpzCTiiWwYiv6EMOhpmxtv/C2+8MXPYdu2rTjzjDOxYeMGqzlmChEMfH9TB+erXEbOjUT6gp5qxdTEYB6KBhV6KBf2giJryE8cF3/NqC39Fo+lJPx+h77+kEcPRW+kFLjTQbW6iJ/+5Bpce+3VohKy2aT4lWQ6JXzFet/8wiJy+RI6PWCpuihOjPhr5coV4osK2SSmxkexbs063HrXffJMIyPDYErQqDeQS+dQrS2hslTDzMycHArxVrmyiHw+i507diCTSaJSngf33Gmnn45coSTwevjgYTQaNaQzOcwvlOUxjhw+hrnZRdUv129YhVQ+hy1bTsdJpzwYsXgRiBnauj8bz6+/yjDtNt7/b+/Hgf0HxNvRiElnbNy0Dq9+9WsBGGNv/ib6LoMZmLxgQPVwMzfosQczqJn56nHFYZGb0er9CXxz9OeWWjP8MUUNE+xBFsxKPAYKhaPkpUiqLeA/v/o5XH/9z1ArM6SNiKYgZ0IvMX3sGBBPYGZ2FslECr1uHLPTM8rWplZOETOjWq5iYnwEmzeuxoa1K5DP5TAzT+PLYGiohPmFea1bu9XBQrkiLJfLZuUZaTisJw4PjeDYsWlMTI0jn89gfHQcq1ZNaZFr9SWs27AOjWYHq1atR72RwE033YBrf3wtatUO5udrShCI4cYnhvCoR56Lcx/4CIxNnYJYPKf80gP7QcMfw/mB/fvxwQ9eglqdRXPSAPzrOv73M56Ghz/sUQK3IXazqoYDwI65HuTJ+D8x7JpIJAYzqENH5wJQLiNRphd+RkOgv2mfP/BpCEvxX/E5MO7G8T+DeHYuaVDzU2LXw+2334BPfupSLMwfQ3WxJl6oVMwinY0pLC3Ml7EwtyhWdWmpgeljC5ifJ02QxsqpSczOHEMmm8CZZ56CNatXYN/+u/CYv3ikeJiEWGZiMu5qYpwYFhbnRB0UCyUkYinMT8+gUMzL1beabYyMjqHbaSDWa+v9FhYq2LBlPfKFAmbnF7QsmzZtRK5YRDY7hGYjhq9+9Zu48YYbURoaQqk0pPA7MpTAk57yZOSyIxib2oVePI24wPvy/PAPGRdx06WXXoq77rzHSOCOMe0rV4zjjW98C1LprNlPjHxdKFgJuGqX/w1qwJaIsbg+oEHdve9Q4KE8feD/jfJRUY/kL8b/nupVYstZwjAcJuNSfc8S2GUfjkDn95jVMVgyqUOsidtu/jU++6krsLgwrZLM6pVrUF0qC0tlsjkcPTKLRqMjWuDI9DEcPnwMCwtLWqat2zbi7jvuwF8+5hHYvHUKlcWyGOVNm9chl09jZnoWwyPDKOTJfme0u7Ms9qYSmJwaQbW6hHQyh3q1genpY6pj0QuShzHQD5QX66i345haOY5yhcqIJu688y4kEl088Yl/hWIxh+HhMYwMr0BhZBT79+7HL3/xa8zNLao2ObWyhJ1btuLwXAXnX/AcJONZ41z/4Id5b7L6R44cwjvf8S7V5agCMSVFDy98wT/i9NPPRs+Ba1IxzIJnZw5jaGREnJvKTuLRBvdQVn3g5ksN5qFu3nOvDCqskocitX7vZBdiJQfenKu9Gn5S5T4uPGVA3VX6fYHWhcLQ+zpaotdBs1HF7276Fa7/zc9x556bUVsqq8CZTqRUNB4eLuLue/bijj37UK830YvF5DlSKWZ0PaTTxAxdnHfeadiwfkoM+/z8AtZvWIN8IY98IYNKpSxyklhDuir0VF6hSJB3leRrkH9KZfRomSozfI+Pj+v/iaGGikXMzNdx9Y9/Li88MTkhPHP02Ixea+OGSRQKadRqfPgdDI8OYf2adUgl46i1mkgm4tiyZQdq1UV59FVrz0YiM4lYLP0/GpTP7q677sf4xte+ZWUY0hroIV9M4Z8vfhty2aIwreJ9r4OfXvddXP2dbyKTzeL0M8/DX/71E5BO5+6HRzSQTqMd2KB+fcNtyxSb4oJlLC699R7GhzG3m8Kw6GpHZKBVpPSyEUdDyFv5XeEYdgH6GDrtJey57bf47ne/ittuvQG5dEZkJV0sMzBKQhKOvDx6bBqxeEoUAEFoebGKhcVFjI+NYnSkIO9UW6pqt95z971Ys3YNxsZLKvxSs1SvNQSiWThlzTCXzaBSrWCoNKx6Fd+TRpxKpDE5MawqfTqVwtj4mPBWdZF4bAzZwgje8d5LMTo6hBVTk7jr3ruRTuexVGtjzZoJJRGbN22R8vHU07YBnTaOHZ7GWeechXQ2jqVyBStWrlCpKV8awopVJ6M0uk1A2qqdVsyNgmkzJst4L929G/fcs88UF4xqaONpT38yHvrgh7vyEm2zje9+80v4+U9+JONiotPsNDE8OopHPfqv8IDzHo14kkZMnoz1O9NvHf9h+KnTbSOVzAzmoa772X+bQTlPQqNQ5HXlheVhz9C/uJg+qS09lCAYC400SNUHQx2SXTBvgAbTxqEDt+HLX/ws9tx+o75PcnFxoQwWK1PpBPKZNE497SQUiwUcnT6q2t3MdFkeilnVyTu36WdL1YoIS4bOAweOKjSx1kUsURrKqXhKmQ2B/9Gj05iZWxC8kIeZGsdieQHZbEb0QDadwcLsHCYmRrB29RQymQTmFhYwNTWF0ZFx5DLMLHv40tevxrp1qxVOO6osxHHo0DEcPHgEq1asVP2R0luGVG4c8jgE+JTHTIwOY/2G1ZiYmhA7NTE2hu0nPwyl0mbzLop/x4t1+WCPTR/Ge9/zXlESVgrrYni4gH9+21sRi6WskN+u4zvf/oqMiS/HB9ZhZkiRZIsixR52nLITT3/GizA6uipICn5fFLSMu4lUasAs7+prf6m3NS9icg7/dX/I86mojIkx2hmVZXkmv7W/dZojvp6zVf4t4zvN9YbfXIsr/+P9OHZoVsws/47k4ujICPKFLEqlHEbHhrBickTgst3p4aabbseB/dMYGirilF1bsHLFCErFksg9st7ERDRK4mzinPnFCo4cPYr5uQo6bd5bD8MjRRkkf8aHnU9lsHrNJFrtujLHkeEiduzYhLnpaWzfshkL87OYmBxHvdFEJltCq1nGwx92AXZ/5FMoDWeVCPz8F7/B+o3rUa83sGLFauGprVu3olTI4+577sDUinFsWLdBfNXI2DD2792Hk3bslDEfnT6Ik3Zs0Rps2HQ6tu54CMDw5zRcUY/BB/ujH/8A//Wt76DHsg9p7VgHp59xCp79rOeiB5aJuvj+d7+EH//gKqAbM6yv0EjVLaFFA+lkQkX4VC6Dl7z8Tdi05ST33E+MqySu7DSRHtSgvvHd64zYDFSODkR7YZo8l9XEPIYyg/p9DQHm7I7DZTRYAIcO3o4P/tvFOLjvCCrltitGk3JIypBi8Q42bVyLTZs3YN/ee2SAx2Zm9bf0FBs3rMbQcFZGQLDPuhyNo1QsKrTFYl3831/egqV6R3qhm393B2pLLbHfk5OjqDeWsGbtWpViOo0mtm/bKK+6VKti7dqV8krjIyOYmZnWAzj5pJP1s9LwMCbGh9Cpt/HTX/wWo+MFGdCtt96J+cUyypUaGq0OxsZX4pZb7kCFWWc2jXXrxzEykkexMI7pmRmce+4uTB85hPHxCSzVl/SaO3dux+zcHEqlVTjnQU9ALJ4N5cRBuauLyy+/DHfccY81aPSYsQIXXvhPWL9ukzi1n113Db79zS+j22L2R6jUQ4/kXDwuZSyVBaxTJlPA3z7h7/Dghz8WqUzenMnvYcV8oX5gg/rS138oPZTkHEE5JbTWQDLr4ngQ7gIOwTUDODI0lNuG0g/v8ZrNMt7/nrfi5htvQr3WRjdBtQJFYUkBP3aNnHTyZoyOFkX5J+Ip3HPXPuRzWTzwQachmWTYm5UBrVmzQpINSixy+QKWlqoymLXrVuGzn/422t0k5uYWsFSlWK1t4rNUQtqmoWIB8XgHa9ZOoVotY93aVSiUctr16hjJpqQU5Zo06k2MjIzhrjvvQy4Xx85tG6VaWFxcIq7AxOQojs5No9tN4qc/+W9Uak1Uyg10Wl2F1ZNO3oK77rwb7VYcxeEsNm2YxJrV49i5fSsSqQQOHNiPVWtXYu7YLKamJnH2eX+BjVseqOvwxCTDW6Uyj/e85z2oLbVVc6MP2LlzK57/vOeLDvn1r36E//zSp8V/qRaZJVbsKEvtsaaYiEvJQTz4zOe9CNt2nGnK2oDEPt5DmcCShfomGfjBMNRnvvz9kCnv80b9QE1fWydDqBMKpC72PV9oppEauDfdFPfAN792Jb71ta/IYxCLiGGPs+7FTKuHM07fhlwhKcC5997DWFioytBICm7ZPIWh4aIe5MTkCIaKQzh69JiKuMMjQ1hcnEdtaRGrVkzhS1++Fus3bcS++w6pHjUyOiqRWMfV7yglnpwYQ6zXwejYMJYaFZx2+kn63YMHjqBWrmHnTtbmiH86+H9/+lu1JT3xCQ/GXz/2oTg2U8YPr/kF7thzjxo6duw6Cb14EocOzuKeu/ehUqHSkiqJGNKZOFauXKn3bzbrWLt2CqVCEqefth2PvuChuOW2W5HMxLFt6xZMH5tFLJHDY/7q+QBy6MWYxcWFl374o6tx9VU/RJcSIiZAsR6e+cyn4eRTTsPdd9yAT3zsI5iemUUxX8Li/CIysbgSkHg2LhUBQ/7UytW48FVvQqk0cYK6WhhgfUZJY/LKj1xuQIP61Je+azyUB+JRBszX9bzygFqkiCwiSoB64ws8lIyph168gzhS2HPrL3H57vegWqmjpd1rC5VIJ5HNprB+3Sqk03Fks2ncddc+VBZrykBYEF61ZgIrVw1h9cpJyXK7vSbK5ao0S/yadbnDRw5huDiCdevW4Ac/+jWmp4mdOpZa61os2SBOTGUoT4lhbHRYBnjPPfeh3exg3bop5ItxpHJD2HPrPZifWcS27evwkIediZ3b16JZb+DgwaNIZXPyVJs2bcDMbBn/9e0f46qrf4JkpoBqueH65Kj0soyNpZ5SqaRMstVgnXEEY+MZPOXJj0EqxdCVwHCpiH0HD6FYHMODH/YUDA9vUPbFD7aRvfvd70S12gB69DgxTE4O4+UvuxB333kzPv+Jy7G4WBGNQu4tFUuIcpmZmcHYijHEMnFs2bYdz37ey5DJDf1BHsq8kpdXtyW2Y0QYHR0fzEN94gvfDvVQogz4EPvqP86gzEN5jCW6OVB4hhjLZ4FmUMz0FueP4KOXvA333XMfejF6IGss4EMuDRUV4jrtOiYnJ7RL5+YqqvDTg2zasg6r10xgaDiHmaPHJPKbnZ3F0NCwWOKF+UUUS0XkC0UcO3IIZ565C1//xrVSBAwPl7Sb6XkI2ssLi6jXW0oU+JDV/pVOaNFy7C/kgx3Oi1ei8T3qUedh44Yp3HzzbZicHMPU1AhO2XUmvv+DH2NqbATbtm3Crl2nYH6xhmt++DN88pNfA2IZhWL/EWS8MWsCZUsTi88b1q/A9u0rcc5ZJ2nTzM7PiLmnqO+00y/A9p3nOy/C7PQILtm92zW3JkSwPvNZTwe6dXzx0x9Hq15BQxrwunRdjVpdjyabzyKZi+O0B5yNxz/+uUjnWEc0qsB/yGhdkwfX09SybARx/zoF7apVawYzqCs/+81ltTzLNMMMznMg3siCsosLbwGU8oXh4G8tZY11m/jm16/ENd/7HtrtmHADswymr9QZkQ/igrKgy/BFg2q1zOCYEp999i7MzBEgN5UmZzN5zM2XnZCuoYXjg2KR9PTTdgrU33rLAZy8a6NoBb6WRGKLCzjjtFMxOzer9+Ru/93Ne1CrtVCp1Cw7RUyZ46rVYzj//LOxuHgU5YUK1qxbh3Y7jptv3gP0mjjvwedh5451UkDwOtes2YCFxRp+dO2v8J3v/BTlShOpREI6cPPitkeZzZIW4RrSM23dPIZNm1bi8JF5nLzrZMRjbdUQN27eib99/Euc/KWH7199FX7y05+7juk4xkdL+Lu/exyuvOJSLM7OCzJUFxZRypVQb9SNvE300I318JBHPhKPe8IzkUhyna12aDYUSobEuPvucDX0siXLhI4+5G3ePKB85T8+8/UAQ8kEHH8UYm5TbapjRKDVseV9BmXhJNT6EE8xNP3wqi/imu9+S1iEeIMfdP0swrKVm9hkYWEB69atw/T0UaXfzPiomKRXyuUSWFyoIh4jP0VvU1WK3G2zeMudaORboZBBIZtDo1nHyaeehMmpHNrNOibGJzA3P6eMa+2alej06lIBUK/U6gB37tmL/fuO4MwzzsCxmcParQ123zSTuO3WPRibmMK+vYfQbHRUHH7xS56Evffdg1tv2aswds45Z+NnP/8JplZMotnq4aZbDuLQgTkBZWbDTASMqDTDN113D4ViEq9/3fMwP38MH/vYt7VW27dtwPat6zC5chQvfum/IhbL6X7/7d/ej06HfJJpx5/8+Mfi6u99GfUF8nLsIIqjlEmivFBGIZ9HJ9ZCPJvGIx7zWJz/yMejLfEFVYwmZvRSIT9ewDeNSjXrJNgkf8mn2dddnHbaGQN6qE//p7oTxM0GtZQIJeAzAWdh/B0zsDAshiUZR2TGyILX8P2rvoyf/eSHWJgtW60uAYn/GVpocEzl1fnabEkIR+0NPRdDEQE4d1qVJZAEPZC1ofNnBLjWhWPerjRUMka4U8dpp23GKbs2YMdJmzF97DBWrZhAocimzaKUltSNs7V8396DOHLoCFKZNEZG1+K+fftx9OhhHNw/r4dGOXB5sYF79x7R+6xaOYZt29ag2VzC/EJV11uulNFqtLBu/XoBYKoZfvHr36E8X5dLqjVbWpqu9gQAACAASURBVLV0knRGTNkXfQSz1rHRHM46azPGJkbwgx/9N4ZL49i39wA2bmQoXI2nPv35OPvsR+OWW27GV772dfQ6McGARKKJUg6oL8xjqbIkL09MyjDH9+/GmkAyjr954jOweRvnyUU7rF1bXNCA60OchTf2P9osCT/TwoyK3d4PfsjDBzOoj3/yKz15n6A+d3wq6T1PvyFFvZgBX5plAnF08NOffAtXX/VNzM/MIxHLCEjGEz0Uclkr0cTiEfDHhYqb1MP1lFHwxmo/u42JcYh5zHuxkEyZiw2WYBghkGfIfNQF52DdhlHMHJsXMGbKX6BiM5sUB5PJ5FAsFTA1NYR2s6myy7179+HW2/ZjenZJCszpmTKGhwryoseOccZCWwVvzghIxZKSrKxau0KVfu6pUimP0lBe9cTybA133nsInTbbnRoqxvL/uSe5IXiPeV0Pe+co+JvA1OQ4Dh05ijXrp3D7bQdEop571laMjE3i9W94L7531TX47xt+pw3Ee4h3l5CON1FdrGBkeBTV8oIUHsRFlaUFjK2YxKMe+xSsWL3dqhpScyguuBZ2a/QIsJIbiBJ4J+EnekJrxmXdkz/7y7/668EM6t8/8WUHyp3g3sX7ZWx5RDYX9VAuIlsGpXKLufkDe2/HZz51KeZmFrBUqWtSSyqbQKFYEKBk+m59+jGFLYUCyUkMLFIb3myRP2oq++Il8QEanmNbl8mG2XdGA2ZqPjFVwkMfeipazTpuvXkfKOCcJrgWyQqMjgyr1ke2/Jxzd2BhbgZDwyPIF4s4criM6356Pbq9uFjryfFhFEslkZa9nrVXxdV/2EWStcYYmzzZvMCmhxY2bFyFHTu24JZb9mCh3MGhA0d1fSRW2d0b0inElHEk09xcvFOSuCvwiEech1Wrx3H9b+7Ab66/DQ94wC7ccceteNNbPogfXfdLzM4sipjstRpIxRpoVBcwMlKSp07GMqg3mOElkB8ax18+7mnIDo8bWnKlF08D+HKN+hodZjJDskxODbjsk+xajx+rEDakpIOnPPXv769BGYiWHsq3/4bUxPIQ5wDscWFP00wa+MwnP4x9d92JSqUBxJlt5ZRCk/5nN8VQsaRUnxRDg+USN7WF4Yw3lc+z2FpRqGOJh+USzjiQqoFgt9u1EFPIiO+Jxzp40lP/Gr/4+S/VoDg/v4ilekPeTcM/OvRkMYUeas1TyRZ2bN+Gdo9eI4U9e+5Gp5tAdakhRQKzMC5wtVJzmimSrtanx3oYr/v0M06WwbM2eccdt2NiYgxnnX0qfnTdr1CrNuw6XRnKpCexoNOYvXLNJr1YHS996dNRLHSx5/Z7kS3kMbViPe64fQ9GhvN40EP/H/zyv29FY4mt5m20lxaBZhkjQwUx61Q/HDl8GJMrRtCNZfE3T34ukll6VxdlPAh3wlsJGTWwxLT73qg8NaCv1WhrHkq9keo8auOZz3rOYAb1sSu/FGrKPYaK6MrlLF3ZZVmh2DOsrgQjxBdP4767foX/+voXpQTwbd+UUnBOAB8AMxKqCOYXFgS0Z2ZmpefmAzO3zIXmjZg1K8y6f31nTDCDKW6NiwwhBOxsfGzWOgqvDIdMIrh4fBgqLbHLhc0L6GB8fFh4bn6BdT2jN2jcXYYoSZrjamTwrfYEmTR4ukcuE7kjNany++ootuI3PVy3Y8V1qiK4ZnZvFn7o7fg3ZPBJUZz3gF1o1Oexdfs2lEoUD85icmICv/7VLTj9nIdiZrGrTLTdaiBeX0A61pFKgtfC4SJDw0MYGh/DQy94EpJqkjDP79dOftWNEFBUcF3XNCwZjwPewRwwN2VHxqW2f/t8wYteOJhBXf7xz/eIS6IhLpSbGIUQNahluMmp/0wA3EO7VcNnP/VBLM7Ooqeevpg80tjIiEIa++T52n7Hzs2WJWpjcdd3idpcJBtERs9iLe9WB6T7ZWcKP5it8Pv8XYJ79pYxvBiXYmI0jdVhUEwkrOJObksPNYZiPouRoSHMzS+YYbgBXvRYVG/yQTBZYH0wOqaHTQ80EBoKSVPr2LXJM+mMJQ+sAjDO8v858og/kwG2OaOgh2ajjVQiJYpjapJivAJS2TjWrV2NQiGFfDaJG397O0475zw0OiVUyi2gXUGsUUVXncIt4VE+tnWbt+Ohj3gCOnEK6PoacyNt+NZZZF1Edo0d69bucKaEeSs/sokeygZwMOS10Gm18PKLXjGgQf37Z3vcnVxAGlZ/6h/wTxFKIAx1RifY7ovhjj0/x1Xf+SqSiYw6e2gsHHtDUpG1NrY000OxNYlSkvJiRd0jIyMjknd4Y/CTXmx3SfQjLJQv5KzhU14ijnaLxsfwl1Rq7glFLg6LoJLLyLDiqNbqerg0rmarLqUmU3pyX3Oz82qx8g0ANBiBYOehCKYt7WfCYQ9GuE9408R+fqYAPYeYZnknYkvDpnrNXluFaNYWeU0pN6CMv1soZpAvprFz+3qcfeYp+ptDR6eRyKzA4f1loDGLRIzZXBXFfA6tThPbTjkL5z7ksWi59hBPoSzDTI755uYOGXDXoc0N2DX8RCONGpQZGNvVG/Jkr3zVqwY3qEDy6zqIoxJgGYujCIIO4xNgq26riU9+4n1oNZfUacuUlqDRg3jySjRYylQoFKOY7dDBo/oeLYbp79DQkB4iPZkMyblrP2XLLqMrjGdNnAxtHbVI8TXbLcv66FGYAlMgxwfNWhYzOBo3H56MTcJ7K//49m0Zcq8jDTtxG9+fIU/CN6cBY9YjkR77BfkbztgkJ4nIa7lJ+VAYDtW0Sk/JbpwYG0nbqkjQW5L8pPfipuB97Ni5HpOTRZWEKJ6rN7M4vH8RpRQwvzAnbX0yk8bmHWfgzHMfgQ7onbmGDSUrvIawFheOVAyn4oXTCBX2us6QnAHRc9m4JaMRZHDtFl716lcPZlAf+9inez2bHrG808UZkTemfqMK6njOuI4cuRdf/MxHTAFZL2Op3FSYk3uOM+1mZ24Xi8ROcQJlpsGsgkMSXxoJF6JRZ089H6ZTC3ZMQ2WNnk63JYNiCGPHCsV0nCzCEGMMO70BH6Lp1ZIo01NmKP8lP2aZoq/m223aKEFmjXroPRKoBqzVycOJK07CzEkmNCZ5IhfqfTMq+Srf/WP0nQ3x8Gw5MQm1TJIygdgrYQPdHOlJA8vlEzjltE0YHxlFLgu0mmn02nFMHzqM8YkxLFWqOPXch+D08y4AJKrzU3Fco6ab4hf1VnZ9vkbnJuG5iYLeoHymJ0Du5k612KLlQt6rX/uawQzqox/7lDHl8hSuY6XPuKL4qt/AvAe7+aZf4Iff/wqymSLKtQo6LZuvQhkKGWWSlrR8ckm2nHHU6k2MjRTFX/HBceeyVCLKv+OwD1WPkblGfPB8wDQiD+AJyr2Inx6OHzQcismIxynfiMtQjBOxxTZdvPcelA4zuzOVDrFfS0ajPAVsq/IbzowpAL3cCJyp1CRnY8DdvF7oKeSdEgl9n/foO7SN13PtZ276HUE1dWFjw3msXD2BZCqLdDyNRKuDRDaGDZtPxXkPfxw0flezt5wIRWOXzOMZxox6J+u+thlfNkWQPY9RAjME5TZd0DPk6vtrt/Ga1752MIO67IpPLqvlBZ5HaoDl4S40JoeaIl7stluvxzVXfRGdZg+1Bqf/drRw5Jk4q5IX6EsldPekBGhsZHeDxk7edNvGCrWaBNsZG8MYmVCn0KNRPIZj+HMNtiDdoV3oRta4MhFfh1aRSJkx2UAySyHtXs2rJDmYS72FZNzh6AzzjAL2nMCSIsC2h+WNxKZ72mvx7zz5643KezP+XGFEG8Q8qo2X9M0ahtGYEJCln5gYFtfU6nQxMTqOkWwaqzedhIdd8Ddod3hdMXQ0UZnw0V6DiUd0raL/7wfGWabnhrYFA9scCGfI1/xTeiYP0q3O95rXDWxQVyrLM6Z7ed+9GZDXOIU/C78fhsmjR+/DFz5zGTpNzhniVLq2CE0y1mS1uUPrjZowCcPf/Ny8MI0fEMayhHkPHypsh0cfUOAVtONtgJaNmO6imM8rvQ1fg+w02XIDwilOVmH4dF7JeybeISf4eq08X5fhjr+n6StSWNgobYVR16ThSVg6Perd5UXdIFnvnaK8mcefHA4mRavLXL335RRBeml/vxz2MTY+jGyhhEI2i9VTBTzuSf+AVG6K/hDomsfzwgY/L6sfP3lPxXu3/zdeyY/rNqDuMFOTz8oMyjwWaRTirA5e+7rXDeahPnrFldL3GlXgVYIWDrwxRcNcf8+e6dDZLHkMV1z2LrRZrFT9x2Zs0lA8GamGQVeP4/eHhktq2vQPh3jLf/Dh8L1UwxMDb9fjDcGHYT1oNgUU88oENSqRE/AILcQG93ykc++jDkJrIJCU2Rh3G43IhxRz+IkdynZvfhKvZWvhJtLDl1bePJSaLl2jrs04o7czb0bvpl3vMlAZkjJWGznJ92cTg10XlaVxjI6PaGY60/ZSKY5nP/+lGBvdCcQIwG0uvBlVOMTHS1ECQ3KhzxuUwp0ghQPnfsCbeCmjCnzII4nrZ8q/9nWvH8ygLr/iSitoBBjByifmKKJdxDZmLzAuN6lFHcOxOPbtvQ2f/tRlaDc427ytDItPtVyuKCviQonhdmy4HyLPnjfPg9nucpX5BNt8jORk5hUavO8Std0c8FpxTlcxbCMP4UY4cnYBXz+RTujhGtYyvCiDAOcYWPGWnJkv7fjszgahRtfBsIpXo8ozOL08XywYbKvM0ISLPkmQa3IwgmQrvaFYfNV1jPQUhwYgn0sjQz1TJqMhadWlWbzon16K7VsfyvFoRl46QxIucmEvoAxYnooUgYN2f3onTrjxc+O9BiqYKEyeyx1UIKWBseave/0bBzOoyz768RNiKO96vWfoJz/ZS2hejAvQxVe/ciXuu+9uLM5xWIU1eYrbaNlDVMbkPKGNobGZjuVKxQaHORKQYntPrNqut+FjNEAPNj1esZ+z08XCkTUpOINqq33aFZYt9WcIlCw2nlSSoJJPnKHYyEIaEbNBlVRc8VpzyMlz9TiJpKWmSeIgto15Op8+yNcjmVTIoNGVJkrei+R7KqnxhUwNPXdnIdwAs12LZWD0Zpz2UhwakofnzKt0rokLLngCdp1yvnkkemAnRRF+0kbkSQphRqdNpd8xslekpvubbrtphxFw1mnXaqZBPc8BcRv+Rk6NBvWGQQ3q3yPFYQPbUQywfHeGJxNo1opcegNf/sqnMDNzCPNzczYrWzuHD8BwkfcMfJhij9NJV4S03a+bUicwPQxX3B6QNyAPoAPv41LgkBez9Nwz0gLSAhcuDOnBkfuyRlQy2142w3INMRYpBYYcvm+lvOTYcPazke1OIuUwG6kJhTmvDXP6MW1AJhXugWmyMEO2TbLQ6wknapKvgxaup89bnd8MTGZo2Pn8kGZhnXrGVjzkobuwZs1JKBU3ottzPJgLeVono8md13IjvWV0Rv7aoQBWTmHIE13Q4gkXvsJgHBzvj6oGG5rrw2IHr3vDgCHvI5d9LNKX50Oan3Ab7b0LQbuMDNZb/4MffBe/veFXSKcto+MkE7YfqWalIfdG9ftyBS2eIYYX7gG5n79NwpHlC69A8CWaKG3gMZbHZZpuSyKTsyY7ZlRGOzDsWoMnPQKr8fKaXWsqDTywup1NkSDlY2VJXTgybgJ+t6hsBvU6eM+JCScxW3NECDcOz44RfkTX5o46KEGPaJSCrR2jnKc6zIOTn7IQTtLXTnzgBmwgm49h9ZoRrFy9Etu2nYrTTztfa9/rNnSShbCdGHrP37mSlaM0vLadBmUYi/wd7y0m5SpLO/S+NvecR6YQo4WlGhrWwAa1+9LLjxuWEabUoTYqWt/jwhJC3bvvTnzhC59DpVzF+HhRXbz0NKq7UVJJDNS0EBA1DnYGC+g60M5BDrxLgmk+eJvIYgSl6YgMHPt03eM4PS+HSTQnUkNl3fiZmGEjeilOTCEFwZDDOZ7EgjIwPsSuD7H807iyQhqiH1Fk4JkG21EIs5nsRpzyetR1LY/VFQPPA3/8+nHQGWNwtV7X+1vObHjJyke2AXwywuH6Ckvk0NIZqVlplXOLM+o/HB/LYtdpW7Fl20602ksqrBcKRQ1N4zr54WBk3TVALU2lx7A2FTNsdmwzo63XalqL0bFJrF61Cr3eEBbm2pifparDFY0VDm1WFz3Xa183YMjbfellTgLs+/KOL7X4sMeb92GGysXPf/6TuPvuezSBhIKxfDaNpeqScAwtXl0vvZ5avc0bG0ZgmYU7jK6enIhAs2pcTe1Ozwdxx2gkjSa5+HqaNTnQM3E32VjDlBoR+HDtgfaQz2ZtXDW66pCRrDhjJ2eRbeAQDnkMgmZ5spgGvUsxyhqbc4W2+5OuuMzNYtxVmryVSETjxfhB6bDPes3ojEOTHNodBmROyw1oi1s/ok0ViqHe4HhnS4pKhaK+Xyxx0EcFEyuGsGrlpArbS/Wa7r1YGgoySOHJLueALmF0dBjFYkmRglp8di0ztGmMEROjTNpt5rpmN2zdvgEnnXwa4rFxHNpXddGDXp7blNOYe3jNoBhq9+6PRPryXFiL6KEsvJmATsbkRiDe/Lsb8L2rvq15BBw2QeUiDwLixBI+KD5g4ggbwJ60bE2nKHQ0i8DmF7HmZsI640KobeJxH4Yx7EwXe7TekwSnQIlPsrKOXHi7jTj/TkXjllXzeS0ZSmUWkU5nERcRaHQBPQYTA4YZZoJ1hWnDUP53fHi13kIr11jYIvFKUE+eStDa8JoIUNIYVJmabkpSGxK1YvBNgSFPpaW0e2NSIS9SZzGWmbCFXHYD5QtJKSLGp0Y0xYXjgpQU0BuS1M1kxdLT68WTCRkT35fTZ9hsSlpGWSBPR6hVdaiQVStcqarbQzafwMYta3DWWWdj9YqTMHO0jk43pr+nQbHc8OpBs7xLLtnds8Fb9iEDcmmwyp2OTfZVczOqHq66+r9www3XY36ODYwtYR+2CNFLqcyiLIs7027eF3vphTgQldINfp+1O66r9D11MrRGG9CL2EB+A8Dc6QS5AaFIL+U4IRWImeFpUL0tFLGcZC29rrpadEJC0vgs8x5GSXBxzcAMi/iEJBqmzaOE7fXG3hvtIOFdMibPyNfk/dDAeDSGNzYL17a+OqLEyXC44Sy1p3c0DRgJTs0XT8dwyq5tojKOHDmKfCmvMBaR8geSaH6PXr84lBPwp/SZa0k8yA2rzeYOSLK5mW20GiQu3ckTsQ7yhTQ2bp7CGaefiVUrd6JRS0gbJtzVvV8GdUmAoWi1/cSlz6yWZ3tdXPmJj+HIkSMol5ewuFDRMVqsQbHJg/1hnMrPqr0yC7ejuDcbTmNE1SIjBo2Ri8j0nADep93moTravfQc9DrRa2ALOxc+kLqYP7cQmEigWmvYTqfWu1JzJyRY2ztH+1DRYHr0rAPoZsAWokg3WPu6MkepEgzzeEbdpLIUpBqjbrikpYOG7EBLo0p8FmsksZWG7AHb6/J3KaDTLAIZtBGtq9aMSlrMLuSlal10RaNF4yecYJtW0ma8izRN6qAgbmR6/WqVurMEFubnlU1ncmyhiqNZ76jnkZ7Q82sqOyXj2lAjo3ls2LQC55zzIBRya9Bu+rPU7qdBRTFSWIlfPgwjCsp5nt1//McVKFcrTu9MJpcDITKI9XgGHg8D7IqQI69EL8U5AOrHo5JScpWMjoHQ2S+R9JSehNuYO1wssC9ruE4bD8zTiaRAp6k73dD0WE9n1/H1682Wptzx3Wo1KkWTyGdtQgsfCEEvF1PnyQis2qAxvxbe+/hroHH4Uo/VwyxbWnKhUvU+eXPDfFQlMHOp6OHaCVZWxfGA3F6P3rTJ0OI09VxnTts77YwtSKV7WJhfwvxcWSMaWdKSnkr10ZJ09jQcKV5TccxMz2mDS5zYtOK2PG4MWFysYeZYWZmwThBzmS3hXzKeQibblZJ2dGIEp51+KrZtPhtNO6iMLnXwkLf7w5f0ouOkfVz3C2uLbCm391Z79tyCq773beEOtkBzR7DzQ/OT2k0RdHS79CwKVUniHXdmizsXkRhGs8gFbA27BfU1hi0ne5H4z6XTVkszr5ESzrMh9cZqW6Ot3qtt3At3Hj0fuSaqK7kLCbwzTuPkCVddo2uQ8AbM9zA9kyUJnMPgP8zIjC33H77UIS+TSOj9jDW3UGkNFXbmHT+o0eLmMT03vQTFf/RaPQyN5jE+WUKxlJPXJkZlaJyYGFXmZQSuzS7QmSzVGg4fPqLBZ0xAiAm5JvScNKZKpY7ZWbbm27VwjUx5avybEdEJhU3e7jnnnIud28/SrFCtR6+DV79uQKZ894c/bIrNP6B/8tjCG9ktt9yEb3zjK+o4oZuvlDnnO812MM0KV7ofKbUoBSdb6w505KJyUZhdsdffZ4C8KdEEJDV9BV3dMfbAvVGTG2LXCQ2Ku9FLQ7QwDCFLNDLzAPwesx+b8ZQ2Q3cCPb95+J7GoNtYbRPLOfmM6wf0BhU1as+PmSSEBkaQz6PBGlpPPlTju0IArlqdskID4vRQvtAtLJnmYNok1m9chWyOU15sPKTKVukESkMFrFmzUgCfAsajh6dx7Mg0RkYmcPDAIb0ePbda4wAslhuaBaqQCguzSfZHStrspTOEJnbqKUH49m3b8eAHPQqdNskyo+RfNahBXbr7w+5ET+Nb/MAx7zX6KQN+PTNzBB//+OXiLJjqEvfQK2U5O7zN7CfOeVf2UAjwiW2cHsjkpsYecwa4dqsKyATKy0lQH4KiBWEzrjiy6aS8jfeChiXs/BV2q0gWLKOgdIVzL61IzfujTioqQfGGQSxn4N8MQYZGHKiShWWH/oO/65MNeSd6oxg7ZyjmIyA3IM9P/17SJEUYfPP8lgnbEbPM/rpqPuWEGXb1aP5CKob6EuczpNUGpqbYFgf9x9VhUy7XpH5lZ5Cy6jTLXBw2u4TpmYoGtpH6kDcSg0+FKJUgVn4iBODfMXRyluiWLVvxoAdegF6HBmUbemCD2n3JhwLawOt6bIFtVLR/qD7UKDS1G/joR3cr3JEopNyDF8cbZkagml0qgZhOMI8p3VWHFtl1AVKWIczwvHeRqoBAO2mzmVj7EnEY6VS2+holvMwo2fhpLViWSVpIMV26DXK1iyfvksXsXNnVEiHD16GTTi7r8Y1RA7y/iGbKXsSdV2ch1+pubsO4jcL7pGDQe1NeU1RKw9hDD02BHdfZa6uEzRzuEjPv5mtyLDZHOnJiH6fTUHFgHjqGsbFhAfCZ2TklQJZZGvsuKgQxzM6QzuGp8qzVeb7MZ6rmMXmthAG2xtY9RN3+OWefh22bT1e7P8lQsnmveu2gIe+SD6hz2DKYEBPYDnO4yVfbncQlEe/h85//NO67b69CCUlMlkusVtcw8jBpR7JaBZ2ZHJsjEyLawhmS5nK9DMOAf1RFGZ5sbgZnRmB0A1UEhld8BkYlg+mqXIOCO12L5QkCW05kIb2REnfV0ddiuLV7jc2XEfPJOFkI31F8mC86O/Y7hAFONUmtuJPfiOpwHs6M0Y6GI9uuHl+FdCo/yVFZzU9HrDFJEPvOrJdAPq5EhwNi+XPOZpdGvsV+QJcZt5uu9pl2rWBtzMwsqjogVYWY7rAgLf5L+9u8rR3SaCOVSkNZrFq5Gg950KMRR9YGa7gevle+ZkCm/NLdH3Qhz3ZiVFtuBwRFsj33wBkcr7762/jtDTeIAGMPHnkPGhR5E2qlGVr0oFx7kU4NkLjLcR86fyXMfHzNjRmaIFdERssdrBPZxTLTgHzqbceI8oElyba7uhlxlSr4AnUMt0lUqmwNt5DOjhfLcvxANHcal4tnluqHxiXwrpqfOwnLdd1YCDRNt1q0rLaiKp6pJPxpoywyW1cOM0/+TO3zLmwynIr45O3wAadoTOywoSeL6XQtAnOGUm5cnwDYAYtW86NXXVhc0mQaNm/4UKpwK/GfcXkK6wKKRseyDsowVxpKY+3a9bjg/Mci1kuhwzme3AisVqCLV752QIP6yO4P+cl45gZdVmcdQqHmKKANxJXEsH//ffjspz+lLINdLtVqHYvlsuOLTM7qj1MVSGRarLkEJiCjcbHP3xQJ/r2sv8+GEpuwjf9qNI7UmGZo1qpkojTuaoFJNg4Ih9mDNO0+jZPCtbSKoMz2OOeAHcQWIu1v7cxlY/TNw5mx8f/VEeNe13slAW032D+gNlSvNA8j0lRaIjLkhhdpTDwQu6tyEQ3GcBNrng1KbxytQF27nkK3K2Vru0NuyTWMSuNuHT/+gAFGVobRY0fnJE3RQDW3UUmH+AYLj+OMbDYvqEaJdApDQwUB8Qc84BFo1bmWnJTDQ5fchkEXL3/VgIrNyy75oNIQrzoMUKfrDPG70PfshXxUF1/76pdx++23Ckex8MR4TiKOns1X0KV6pDdwQv+Q5KRh+PqheUI+DPMGdrii34lmRKZp8llWMmbzEKQzo0HSIwUiQVN6GtNvwJgeglNKmOEkOP9cp7pHN4xnrS3b8Ubu5TdR2sQ2nmVv1j1shm+1yp4yXzVb6Pw5bgRTEHA0TyZl9UTqxumNWLTlIA6qBZghkwuyLI1ezwCxDtB2zQ/+vvh9G7FNZpwSHGInI1PN4MxgLZx6Db1lsDqDOElVaEYnS+zYuQurV27TaGrp03vsbqbMhatgePIVrx7YoAxDsX07fGOvJffHofrw4Ot5/H4Xhw/uxRe+8FkxuXKMzDqW6poNbgDZBkUYe21YwSFleZdM2jyVL3OozuW8jWEZc/8iEpUk2I7hz2hQYp5d4qXeYkc1GL9jR89zdwunIWElIlL5ahAw9YAJ41zfndql7Ar9+wsyWQdd4LkCuoFhSrU7e/D0SOrckZTG+vb49wLGlP6SkaaIj106rorPjK2QsyH0VGHoWplRujKSabpYSvLyaNshohxa7mBKelrei8o21unsN5dJc0xtG+GssgAAIABJREFUK0qPUwNLIxgfm9KgtJUr1iHGzanbo3aNIyz9pBZT0PIZDe6hdtOg3CpGwJv3VALmSi6sqm4EoF/1jsD5vv33CnByEBiVACwMs9KtDhRlYDGQ2eYi0ZXqZl0nrnt8yGSdRlq8R9id64nGAMtZLAvCpr90LigHmikscdx0Oq2BGb6BgK5MxVSRgha2ldK7eqX3qmEh2LxsMJdAHcgGaOWR+KDbXdQ188la43nWHr/XYhxStmiZHvGdz1YZqmJJa0zN5ZIYHSqJrLRyKkM0PZ15BRmJoAObQq1ALnqFxWcmKcH5hq6Zg5Ni9DcxlZ1sIC5lOgmdQDoxuRLr1m7FihVrNWFZiajaq0ymwvcMRXqm2vPM/sAG9dFLDZTbi4XZQGBQERF+SC46D6bC6wI++9lP6oAdZnxMWbXQ9Yary5lX8RN4iaPoCfnw9bBoPB1iGyu1GBgPAy93Nd20gKcjSwnSGcvM2PwaWHZmZyZbdljIkTkum0IikRSpyT/l+S7m9Th22fgk4irDaK6DxXcLO8bc73olBRwexlPFW+aNGPZ4NL0J1LzOyQxbhscMrmNdQOSUlN5z3mY6jjSlMt2eWqas2G2GJVAehF6jPxRJfKeL2vONRjCKAkhlrEsnky9iZHgCmzZuw9DQOIaHmCXa6CO1yLtn5D26b1VzC+CG6v+RBnXZ7g+oOOzdfoAdFHbdzCjJLWxohbaKyxC81PfuO/fge1d/V57JgGhbxWFiCU1tU1U+ZQdOyNXToBiKLJPRjblRPTxgxwhG4064sF7K4q/Tm5uMT9xUOFHPBrK6kcoOxLP9neTm0lLd9cQlxOrLWB0jTq+53BvaMSPee4vw5cNkuYeeiOLARht13mfDjhnzwN5njzqzmHdBLJPinHRTJniOjIdDlgppKTSsKEz6wpVMHAHqPZWgA3X4rqaYSmc0eojXXCgW9bdDxQmsXrNep3ryQEiGFnozda6YNjnQiMswXRXCb2TvVLwi1RucQt4rB8RQl3/kA7T10CW4jCv6DROVeVwV8kYGmtm21MLPfvZT/O7mm2xiv4auEjsYlqCBNZjKm/BZbtm6NDjp39fMfZw3i/UzqixLYZh0hVezeO1KG5hh4JfZCtumDE1bWPVVdFbqOfOcIJbXTOBrBxMRU7jZBs6g/OIaL+eFfYZbeK+co1mu1qV4NKKVl2sQgBtB+IvJgmqYJt4jNuJ9MIOTPirWFdbkBLt81nnHWBwrVq7Bhg1bFJ7UlNGNIZfPaXx2IV+SpovXwfqfDM9ntQ7DcbNq3V0Hg3USc41NUy/D6usoNk/tDwgPdenazsFM1N7gBvXRS98vUO5xkbncsOFQVuuNjBogxXnHszC9bLdRW1rScarXX/9rHD12SKeHayIJ0+i2NSOSrbVMi+J4sulURqa0e1kyIHA1ktNPzrXzYnx6L0NU5ucGT3BAhrNFPxpRC6NuXLtOhhdlR05lyeYD3iqJPHaysHxjB0563ZcVoilg42agt6TBkWujF6LKk8qApiS6SRQLeW0m3qtvxODVsfQhw0kA6SzT+IQyNeOdoNMMsqmsvm41GqhUmpicWo1HP+ZvURoa1/Rim5jnOSP7P37YgYv2fIi97NMUHNY6ZoDdiFlvLF7lYFIij4ssK3XG5ptqLeIqY/QdyXz9V7xqwCYFM6iwxBL1TN6YfDj0X3vSj8bBOZjUlPPcEpZMSqU0brzhN5g5NmdVfqW+BihVMO4YKWl4qKemgWDIRZyD701XTZmJ9by5Rgk+qGUhKKyrEZeJjPTA0mWY/J7v0ReiYdmED1eKyLi8FAu1NGT+njo+WgTadTscSVwKN4NvRaduKIOFhbLSbc57YkgmK92koJCpespCF41KGR1T/kxCXTNMFPiefOgU/S2VGxifWIGNW7dhanIlCsWS5kDoBNBMLpCfREO8J12XhyyfZYYlI+91+j2SGWI498AbWIijHRDXSMWwtX1gg2LIs3C2POxF3WA0xvoLMrVjXaBXCsEm5wi1UcinMTqcwaGD+3H3Xfeq0k2pBvVJJv4LW3N4Y22RgcZBKXNx/A6nphAvqDuGY6ATVoqg0ejhuy5df7YDQSsNznfXSDLiPJyXkPD1qdOihYsIYGofI1fkeumcuI51Qs1zcjUwvi8zJ76eNhNno8tbsiUsg9mFCuZ4lnExj9GxvBQDhH5q1pR3yiDeS0iVQbUkX7ZQHMb45EoMD4/oNbLZnGakc6gs52VxHoQKw64dXp0rLrv2nthvbM8VeUMxWBoag//a/37U2PzfeEMNgLkLm96Y7yeGsjRcb6wBX6Gl2xuGo4ntYbaxVKvJmNQ6pclxJqTj34+PFbFixTASsY6aGHhg4BFO5m2yvGCko/dKbFJgl4d6EkUSWnnGztOlDilhO0VDWolHvGiMhWOTgBD8M1O0wRs+NJhH5KfwjeNmWKg2jZMnL83HW5evAXGT5loBQe/pPo295z3aEFl1qfAcu9kZFEoldUmvXTuuYjj/RhX9BiEBB9BS/5RFNldAaWhY/xotwI1Cz8XR11kVZ3liOwV0nDWqQSBO+amNr2dhWMerYaORwxuAZ8b7PZQwXsRD9RuebTaZqHEh7uNlFw04LOOKS81D2QubZRuZ5frmnTYo6DwlZqJnqvA8X56S6RsC+ft22A2NZXS0gLWrR3XMPQ9/vue+vfj19TfawUGuA4S/y1htA9kN4NNbtNhiFXS7Gsg0noSUhHWSKHtxOim/87wiwu9qm4duxWRfu1PZ2EXLoBbnmlsl0KNBEb2QmdBRGk71oKkrtrqkRZpdG2jKOhjBNrM4HeAdN0PnqVFsEOBJnTSYoZEx5HhItq7JDInvr9FEqYyN085m9UlDYtmF2nt6Km9UVmJy1I606Obtox4p6o36o0y/IUW/DsKqMmZnBw6U8zovfMWA86FoUNEYHbVY/4ahRLer7IbCLhqVx0JqCnR99BYS7VjRamVBR9xvXL8SmZT9DrXchw4fxeHDR8EZm2UWbTVlztSbNvfRBGvkTJiei3VWpPJ0ghm9ZV7hhBbeuGWkVsgl42UP2af/Do+5E0wNGwriSgPlH7B5AcdCE6RzEzXMy9DgtYuZtaUSGKKOPmU1Sp520CT+go0rIteUzeeRzxURV/2QYdwbuP1rRGRK9UYaDg0r5wyKpREZVb4gjVTQoOE6gm0GuWEi7wSsedZ/zzsIA/Ohs7AnHngxl8zIk7uuVc2ZihxwMLBBXb6boDx8MP6N/K73oI3GIwBetbmYHuyazNWBPBe7Q9DexN5778bqVeM48/STsXLFmPW8OTqLf3v46CHcdc8+7N9/VCdxerWkD4Fm7SZ2E4ZQWtxFp+/ULLoPnTe1bBao8WfWWGCZnH3hDEkD41lu6CGZjksmUtQUF2sA4Fjs/fsPYXpmXkkCs1R/Vh0NVdIPVvyVLBh+0ydnE2RzSHMMpEvvNW/T9R/qGF3fAMEOYdbvMhTTpYW3WETmERveY3GCMg1L86O0II4IDMLXcogS9Vj9Hsz/ve/att+1DSyDchmysvkg4AEvffmAIxGv2P3+XnRyh/dKUYMKjKlSccPEwjQ58GhOlOd3DP9e6sxmA3fduQcT48M455wzdCZwMZ/WIYd8KKL3xZzTo5Vx4OBhHD46o06apTrnO5oxCV9Jj+1KPzF6L1sIY8Yt5Vepx7V60TAkYwnUAjZlhg5KmVc6rROreH7wylWTelB79+3DwYNzODY9h6NH5zA/v2QCNpVCbMQPMRYzNtMzOY22y0ZFOLLRQtmj93oWegMjcpjIVx5ohOmshT3+LY3Hf3qjkpdyk/MizzmAClFs1B8CT4SnluMuN3rAjWrUMzVlUBBOB/dQH36fQ03LwZq5cOvp4hGppAaImSi+V4jrI8RYdOynFfi31IwvLi7gwIF9YsdZy9q4fjVWrV6JDWvX6VxhzkKynjkSmtaJQpeysFgVx0PPMDszi8OHD2Nubl5C/E7XTnVy9V/nvLz3sQEdlNNyLgkfBE9GWLt2NdavX4mxiVHtfhaxjx2bkQCQIZwtRocPzeH2PXtl0MxAPWBnlklNt2mQzBP5SgIFfKrRwQyMxuRFi0FhVk2vbA5wRuiaIkwdkFRIo0FZCzoBek6eKkugzhCYyy/T1ftw3Z/ZRY0nalhRKBOlHvj9wHDM9+nD+fL7b1Af/dC79RqaDeBaxQV63ahhji1kK7ROAFfdyvgj6+oNNVMOygcXoMGfrHVpriYf1gxmZ6aVITJD4hWzX58HDz7kIediy0bO6Ga2kxD24c+ZvWlIRYI6cuIAy/zEF3UadhaMNFOkF4jvWgprXkeVoCEVCuqWtYIwyzpsJDDNFNP4vfcdUmcu7/2uO/dh776j6vo15+86bGREaTWyei6s7UR2uVwp0Mgs6w6Sxsod6O14Mp+tReXU9J6cBkO8xetkBspwSYOXUeVzyl4ZAm3mZzijy7Rljp13LHi/EUliGP2ZkxZFN380tIk2dQNqPYbi7w7soWhQ3npZsDWBmE3v5QMTNVCzkoX1sBGUGkD2Hx6DmWDDj5AhgGUtry3lQaNew8LinMbTqKiqwfbG9nKHjo8NY9euHThl5xb1pVF8x4o5jYKMMouoTJMVnhUpOV3NroC4zDI/kwNQ1mFzLBM2DUVDWHkPVAS0USnXceDgEdTqNR3myJPTed4dT+u0YfuGxXwvnjIx4h+2HfHEBXaqpDLIsAN62TCy6GAy+3tvyIFBu9cO34OqVhKhKRmMsj16KRf26J2Y6fFr/3rLNrKjSaLckg9/lj6HwFxwJDKkzO1+80aRwbjeSL3R8UUufMWAtTwalHebVh6xeYsC4JWKwoJN5rUpHEHhMBLIdTGcL6k6lmUH/nhW/i2PViWL3mjUsFhecK3qflCo83jigno63Hl8rIQd2zdj9apJHdCjUgnxSowmawoBK9H4nj0D3YYFrfRgqlAD0SQzmaGR4a7XOjh27Cj27d+v/n8y4wcPHUWtRnWjYZ7lxmTaIkpQ+CZL9TryhRIyeTtN3D/cqOfwxuL/PZFRhb9D6bIBeQ6xsLKQGRSpAxoU2XObxRBWNKJEZJDpBlSPZX0mSHSbPFKv07pEyE8lK84w/f0sx2ltvOyiAUsvH/nAO+WhhJnIQneoZ6qJGmCooicxl2n0/u/7cIIBK5eokm3nnlAYRm9nnJWN2yMmo3rRmhz9cVtu94h/amNqfAwPftDZmmHOWZzUDSkkZiz11tQWDbB3RVk2BXTDEgoXXO3isRgWy1XMzs7rtFA2RLKDeanWxL59R0VjkAfymMeGW/jU3ngi3g/XhGGvUBqW15SExrWJGYHt2qYcp2X6MX+Qtx3IFBpWXLSDDFfvRU9MQM6DjVi4tmyPxsTDAPgZ9A36We0W20JG3JHSIY3i5pH3eTCTtxqn5o0qGvK8p4p6KW7el100oIeiQXmeiYBbpGW5rAU0RtuIxChFf0KjCvgLw1cE7uRsOOeahqP2dBpX0ygHTpql16KuiFopekapEMWUO9KSmqZCDqVSAeOjw5iYGMGOndtQyOd0qhRbrZwIXqvE1yeDT207XZMXwh04dAiHDx6Wt6WPI/81v1hVxuhbqCQdYVjjQ3aiNl4PJTm8f+rm86UhGyRCQyHb5GQ/Ic8VaeiIhMITeSqJ42RQRjsk0+SZKPU1w9JpW86gOOOJX3sPJc/oSiP92ZpXWB5PF4TGZ97NDqcTuPdA/ASHa1r4vB8eavf7/rUnArHDeltDD6Na5YwgV8B18tvl3imcze1BoK/wB7Fcpxkx9BkIF6Mu7GQDQem56ImaxGvMHnUMREcGxb8jVOMHPSbBeC6XRiGbVoWf1fp8MY+VK1Yo4+KIai4SSx08bpZGxe8zfPD/52bnBNppcItUHGico+m2vTeyuVEss5jojwSuzZxK6sBsckp2yJ1p0f00muW813IM5Xe5B+HyYwHR6gyKxqShssSKrN05HEU+isfk0kMND0v/7RWaMig34zwkNs1LBspL57GsyhBq3k3a4uUqrovH8Vr+NAvTOYQfxK4Dh7wPv/ttPYY6hiNipsVKxeaMu7Nm+fDdkbneji2ndDOkPFHWb3BWFjBlgf/0B9R06ZGkj+oaDdHjOXo0Ks5HagVT4PhGAcPLqj+PMGWjJzNzZl2plCS9/oBEP+PAqxg5zoaGJJWDDSJ0YcckuQxbNj6HzY6W0dFjch3oiVhv41CvaC0t6m28wUSBeT+m8j/zeEsjEn34C0SFDHn0kFYMVp9cJqOwR0A+OjpiR4tonro9alGyJygA++cQPA9/tFnkyA4f1ryhUZZt1+20jpoHFtZv75dBffBdb+0xNHER+clTEFRUdYZAQxOnI6xi43CEXRww9nPBpd12A+l9iw5nivm2psCo3HlsgcE6Wa9hNIJnMyyJw9w5KL6uZ5OUPcgMO1YsvXULYqlLsOimhbJyDPeAALa8EY3JSh90/yzsUkpDQyIoJm8lglLzspyc14WxE4W4E4HzqKF5g7JGixBPeR4qLpKU15NS8wSNiWGOwHx0dFTt5+K+XBuPXsXVXvuxrW/dl8E42OuHx0YNLvr//lpteQ0Pesh8vwzqvW9/Y4/gm23lAs4MRZzX2Gxi7bqNePozn4tTdu3SA5mdncFXv/R5/OTaH6jPlW/8iEc+Bk96ytMwNjaun++971584XOfxN577woIMyNIjfvxodQTp55RN/rfZZOaAGdF5yh+007yuyhSc/I7LXoSky2Qrb9/iGK5g5BjshU7LbSNhGppVu6I8j0yBKdRH8QjRbOk5VlgOO88NC4D5BoD6aQ3HsuxKO0LxZSzEE8ZDeKmCDqD8pDDr0E/dvJGJwleX6bXb4j2GtHB/laW4QYdOOT961tf1eNYQ04MoW6J2Ibg9fFP+ns86alP0+5mmj0zPY3NW7aIyb1jz+1433v+Ba9+7ZuxbftOeYN9+/ZqASYnp3Th/375bvzw6u8ErebeI0U9kyUDIfEWZpO+cBmejatM1OnRvZ7JJTrqpPHMrk3YtQ4V32iq7MqhAoV34UMr22RyeWQ0JCxsCtCsgWAWpmsG6Du6RBjKvaY3NFZWo5jKdrpJm41xDzFWWIohv5WUssHzXpqG7LAUPRRxFP8N5j2ZEwm8jzci198QUYq4IWmic6w43++hovgq3Ax2vcY1igzCyy4asHP4Da98Ua/qGGedFtVsYuuOk/Cmt7wN1WoFb7v4/+DaH/9AS0dm+93v/QDOe9CDRSnQgH53041433vegdtuvVUe4fxHPgpvvfjtKna+4qX/gOmjh8x96siMkDj17G3UoAKjYZboMj3bVco1HOA0rqznThuXowpmL7iQ6DqgrfmI5ZkOGi2bv60DtVM8FNKIQh/S+nFQwBM546Kr80YpFakXAnpME3Rdh0z2ca95AoPy5CvVCD5B4PdUK0xwmq/xUPz0BiUD9h5a4iUdxut4t1CNKfDtD4NxPB1/XTLiZfDheDrIG5rHWwN7qIv+6Tk927FsdWqhUq3iNW+8GGeedQ4ufMkLcNONNyBHxaEONTSl5Lve+wE84LwH4Ze/+BlefdGFApAExDQSMtKP+ou/wpvf+jb84JqrcNkl73WyVyM7+TsCyf7YCDfrwGTC1hEjcjToCQtv1rCBH5bvumJSbhaV1AhGbzBTtF42nx5TnJc27EepStBbGHqME4Fpfi/M5kwbKgN0DQyeYQ48VMS4oqHP/9yK1iF+ogF53ivmThv1RsWEgwZFgpMeyis4PXel1D/aXKBxQpY3BV7Ilci0Kf3PxBM6AZ3bjL6EE+WeIkme/ndgg3rZC5/VkyifAxsaTSwslvHJz/2nBHRPf+rjMTJUkpKQa0UcxGl1qUwOl1z2MVz44n/Q5F/WmZiy8zX48/nFMr7x7Wv08J79v54oQEl+x6b6OwnwMoPyx0m4jhE5JO+ZonJW5+v94A134oI8myabuN5n92B96qKOZH1v+fAv35xh9uEq7hGjUKj0oc31+y0PaaF3DNIk39AR8ZyBsYo28Jmmn99pdAU5KOIovr7P9Ni2ToOid6JBWceM85NmzeFzd6c6yngcFpBhuf2o7maPEVwI9H/ssVWwMdwPQmxKDDVgyHvJPzyjp9OjmGHVG9JGf/4r38I9d9+F11z0EowODwUTcpnJ0QNVNfCUU0RajmRkWcD01jX3Gh/cfQW2btuOJ/zNBSgWOMzVhnwFshh5I38ak40wFACPeCiC7CjItPt0EljXGu4zv6jT9m76uIfsJrpEd1/UQIJMx/1CQBF4I3FF0/6/ib5P1DPp/yMHLomRdlOWRaJKF2UGJakLf9erD6QWTUUMqmDEa+Rc6KCcqipLWGKJ0gKB+sCB8uD33D16cZ7Xq0ev3zyd4bALXzGgQb34ef+rR1mJes4aZlBvf9cHsWHjRjzj756A4aGiOxncHq4yNZ23ZqNhyOxaW7d18pLA5ATez335mzh08ABe+qLnaKCrDtKJHPeu13LVXT+7IPg5PYnzUKEsOfRUzq+HUgvv/pdJe/udtrZnOPPqRM2t7oEHHsWHJ+8J3L8+DPp3CEJFn1fS7HDH13kIL6MJSjukMkwSzA0qj+gyOYY8b1AMefTy5KdCktQAv2YmaMRRSF7yuqLUge6cgz0cZPBuK8z6zDNGsz57PVszfrzsogEHjr3ouX8fqA3IObHu9cCHnI/XvP7NuPLjl+P73/2GMFIoP/Xpp3ncKPBUUbnewOMe/1T872c9F5dfdgm+/c2volTIuJGI/vgvowjMkMIjN6y8Y4bjRX/+e34HRVNf8+DLFzIIc+bMgp9HjaTfQ0V35Ym8Tz+49gZ0XIjoD3d9Bia6QHMtQzWD2ufdEDWb0pJETE0REQ81PIRCzpoVQmLVVKJhWDKVhwJ7gK2sN8+vk4VAS1SCNdYa+WJysEUC5aY3qAsHNagXPufvArUBvQ9LFQuLFXzo0o9h67ZteMfb3oLbb70p8EQnehj8HlNwMuzbd+7CG//P23HvvXfjpS96HnIcsyd1pp14IOWlm9LgjcXCoO0EkxQ7rXTEjfuf+cU48Y4KG1R9I0J0wfuNyr9G1ECiRnIiQ/p9xuR3c/Tn0UwpMFTHg4WaKPNS9nPjpTzhqnpezpWaeHaeO6HLJxxeURE8E6oxIgV8GU2kiUGG5aaseIMyxBU2OgRr5LJI/9oDG9QLnv1UeSh7YCZS47S0dDaPyz72CbXzvOX1F+Hwwf2B5LU/mPDvmQFOrVqDt7/rA6hUynjh85+poyB40ib73Dzz6jt/oy7ZF569dzIs6Q0r1Lv3eye/8+x6DFsF+EFnEEeRgeGX6BysfuM5kRc7kQH579EoosA1ipGjr8Xf6S8QRz2NnaHsxk8G2MrmM1Bcx+KwacqNq+KHGaH9jX9+VLsu80aRRoQg83PrpOv2TLszRA/x+zchn8aFF71psPPyXvCcp/Q8V8EXopfi5JTFShVTK1bjI5f/h+p8b3nDRVicnwuOTfVGxb9h9sc2oX955/u1CC9+4XNx5PABlAokDdOmwFzmik90anfYX28KGPc3RrGZ1+oTix1v2HoXezdnUNYcE2ZDy1uowp8FdSzHsJtBhKyxNxBPAPlw743Zfu6+6qMPdDmRg5eW/7+TC0e0VZ5OUCdMJoMRFoez5qFCQtSPF/JZn8tSI+scdRQhUHeTogMymMeKuFMq+hc0+Pr+GtQySp5DLjqoLlHGUsXOU07F+z5wCaaPHcObX/8KdNyhOP4C6WmS6YyA/MTkJF7zygtxy+9ulOSEcyQ15ML33fcZlZVbQtxkSlDrzDUD9MZkwj29UpAW+98JDTEawrx6dPkahUdrRL/fH/KiOzTI/CItRScKi4GXiJCX/nX6C8rRUGo/iwj1/GBcFokpYS4WUCoWVQi3wSE278GM3aiHKO47fpOFm5k/s7HWDmc5zXwwaM5hPjmYqNzg/niof3z2k4OMO1hITZqlarMuPHX+Ix+NN7z5YnWvvP2tb7CmyYBYA9508TuxZet2vPNfL8Z1P74GQ4W8jtawKr174JEb4Q2JvHTHxHvcZCJDh59023ZXOs7Q3bzClrQ8/ndDw/ILFeArR0Daa7hXi3gr/3vR0HUiXOUf0vIQF3qjKJ6LGlv/w/5DhhUaddicSm/PIjU1YV5ew9/zRhhthODVcL19eI1iKX/9AW6KQBy/ZvKibm28HURfY2AMRYM6bkE01czal8g5LZYreMazn49nPvt5+M2vfokP/ds7BLLJS73qdf8Hp595Nj555b/jc5+5EkOlAvJBRuIzCE4mXA78nJm4w5hd7c4Rcd4L+VAXck+RUBicmxJktsHOiy7giXBSdBdzeFh0N57I+/jfP5G3iv5MW+D3sOXRgnBoFGES0W9Q/H16KJZeeECA7/kLpTTGYXlD8u8dxXf93kob2U8FjhhVYDjOC/fbA39+vwyq/40ttNjDo6eqVpewUK7gDW+6GBc8+jH4oUoq78eLL3wlLnj0X+KH11yNd/7rW2VMhUJeff1+N/tBDj6OBdhIocup6DywdLUn3asjeb1O3IqVzhvZgB4XEp2ninQSB7uur5Ei6sGihuB3ZHQhvQFE1yYaqthCHyVTvffp//3og17uoaLDzJzGSca4PIxRIUEtlG9Vp6zFVKY+7IV/G72+/jB+IuPySU4Ur/oV9l3Jfk0uvOjNg4HyaMgLdphWyi40mvkt1Rp453s/oDrfLTf/DiefsgvX/+ZXeOPrXmlqyiInj1iR06erPiX1tbmo9/AGtcw9O9rA3I2oSBcJI0OxIqvjB3lELjnMeiJPPHiPyOGSdr8Gbk9kCMF6OIIv+pCs+yZqCMvBf/8DjXqO6IP369zvofz1GJtu5Ri1qbO1ygH0qKfr9472eq4tP9J61W9Y0bX3kcGqVEZB+Ot66SsGzPL+8VlPiQy+d08xyB8NGNuEEyo6q2q6/NClV2Dzlq3Yc/ttuOhlLxItUCzlBRyNNT84M98UAAAF3ElEQVQ+q/MGEspP+UBCIwluzBU5dTNRo+p76AGmCliU5Uyvfz9/K/QnbontR1q05QZxIg8mT6tKfThuuv/39GD1cscb2IkMK3zYy71L4DXdKGj+nicziW8obqRh+QZQFo/7W6uWh2w7+ybK7HsjDDd8uJ+OD32eJO1iYA/1gmc/pe9RBc7Jeb/QU3k6IZXO4o1veRv+5eI3oddpoVRkM6V5piBsuHaqwCPZUwi8nikwlutzAgPyDLfnlZapB33cc4BdodMZU/+duJOl/DVFQ5qXMNv1+Qfrbtm9r6snh7PQ+wwmCJXuFfzwm99vROF47uiD7/cu3vNJphwZ5ePXlxIchr6cG67Rz3H51wvVl+7+3PRlH0GWrYc/5GBZo4Lf8D0M7KFeGDEovoHrlXQrG8pA+Q1SBKzVLdVsJhQbAThwlP1kduqlc5GWgnla1jxCVGrhMRM1wr58ElAFodTCy1cNUoXWYu9jzLv/dn9Wo/fzGZ2bf2AL6G8tnN5yoofrFztqJFGstSxEugxJmaQ3Op9Z9vXu2cNenur30xTeILw36c8OVe/jkRpOjcBQGAwm61dLsLQlhtf7auu08eseNS4fim0tXS3PRYoXv3zAWl6/Qem1lnEQ4RfeKDRVjiFAE0fsjDr7I4ekgyd9fEhb9uADhjZ0Qb4zWIvqPEX0e/7vrWbl6lIE9+7/A48ojLM8A7SvnVFFsFTUUDxrb6HOit7Bey6jHELDVNO6M9b/r71ryY0iiKGuQPZcAsiOIzAnQbCBbIAtQUgMEoq4BdyEXIEdgkOQ/UAa+Vfl7umRYCKv/CKNMprpcZefX9n1cbmjN/REd0HQj3fbFsshDxXJ5O/3lhssr1yqKfDBUBuo86zQsz7jJKHfy9rgz8uJK/vDq2qRXB1yaCjnv/PX/5htwISaAzZWXMc6kAWG2Y60bcraCrHYT3r/qHrmp4yXA79udCGCJa65F7MIJMls7k6M0052p5Hmiml5IDkt3FNb4oaxhUaPbOKttJx08Hk2gI2feZnUmHY0OpeME0PH8+xQ3/5Zhj0nh9YO8Hrk4zDAGsEYt06MmDrji5nBI/J1vfCGhUQZf3EefVw4DSwS7ySluWMNreF7Vaf/JNTzJ7oO5QrH2ZJ83lGfuS0x4szb9FIwo/hVDAv7pFIG+n6SuGAfy8ymXTo9t20qupEEM3XHek5/3q5+T9tY58KrI8xpKnJcEtBiQrHDNFkQkKL1HXwPAZrxqa8TmqxR/liQcf3KkoCRXZ8GZR5rtvm3wDd+J9tIXnxDj2Fp/1hPN/ZQyR6LZ4T+QMjlUXb1oKpOf5SHd2Qu2CZEVH3PXx0b8rwnq4XVXOISAunWUkYs1i5rHxzyTipcqocNDnhBfY/fnhTGJ1dsRsZHy7VNSgQv2qHNCwN1m9YvCaWhckyHbT6qK+mSF84byNwuvY8fMDDKWVt1XDBZp/IzcjFsLJcDlEPmmUL++eh0+7NUbY+qxcXUdFyj+VSsr2Rvruwb+liI/0v2pxErHmf3azQ/XmXJPqFjaAXapGOdEL14uR7yfhHRvR5ypvbs56e7X6InwXsgsIbA/Te/n7Y2fQ7fXbeHF7uvE9EGkAGB2yLQiK7a2cXu8Q3R1W2F4fdA4IRoIwOMB293W5roPSABAkcj0Gj74/L0Q59GnL3bbaY/tJ2IHsUx1dE3wA8rIHDdiL61O7T9/vFUotyB+XUFLKBjBgIgVAaqhWWCUIWNn6E6CJWBamGZIFRh42eoDkJloFpYJghV2PgZqoNQGagWlglCFTZ+huogVAaqhWWCUIWNn6E6CJWBamGZIFRh42eoDkJloFpYJghV2PgZqoNQGagWlglCFTZ+huogVAaqhWWCUIWNn6E6CJWBamGZIFRh42eoDkJloFpYJghV2PgZqoNQGagWlglCFTZ+huogVAaqhWWCUIWNn6E6CJWBamGZIFRh42eoDkJloFpYJghV2PgZqoNQGagWlglCFTZ+huogVAaqhWX+BUHCLCbXJCT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" name="AutoShape 5" descr="blob:https://www.icloud.com/6ecc525f-caad-45b6-8e4e-75e784d379d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74" y="3212976"/>
            <a:ext cx="4459851" cy="33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0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CH" dirty="0"/>
              <a:t>Das Ampelposter einführen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A25471-7695-4CD5-B983-26F0A5C83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34881" cy="4525963"/>
          </a:xfrm>
        </p:spPr>
        <p:txBody>
          <a:bodyPr>
            <a:normAutofit fontScale="92500"/>
          </a:bodyPr>
          <a:lstStyle/>
          <a:p>
            <a:r>
              <a:rPr lang="de-CH" dirty="0"/>
              <a:t>Einige Kompetenzaspekte:</a:t>
            </a:r>
          </a:p>
          <a:p>
            <a:pPr lvl="1"/>
            <a:r>
              <a:rPr lang="de-CH" dirty="0"/>
              <a:t>Die S. lernen das Ampelposter als Ablauf und die Prüf-Fragen kennen und nutzen, um Probleme anzugehen und zu lösen</a:t>
            </a:r>
          </a:p>
          <a:p>
            <a:pPr lvl="1"/>
            <a:r>
              <a:rPr lang="de-CH" dirty="0"/>
              <a:t>Die Kinder erfahren, dass Probleme angegangen und gelöst werden können </a:t>
            </a:r>
          </a:p>
          <a:p>
            <a:pPr lvl="1"/>
            <a:r>
              <a:rPr lang="de-CH" dirty="0"/>
              <a:t>Die Kinder können Lösungsideen und Verhaltensweisen zu einem bestimmten Problem entwickeln</a:t>
            </a:r>
          </a:p>
          <a:p>
            <a:pPr lvl="1"/>
            <a:r>
              <a:rPr lang="de-CH" dirty="0"/>
              <a:t>usw.</a:t>
            </a:r>
          </a:p>
          <a:p>
            <a:endParaRPr 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EBA9B2D-C04A-46CA-B910-896D4367F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080" y="1600199"/>
            <a:ext cx="329646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23062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CH" dirty="0"/>
              <a:t>Das Ampelposter einführen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Ziele:</a:t>
            </a:r>
          </a:p>
          <a:p>
            <a:pPr lvl="1"/>
            <a:r>
              <a:rPr lang="de-CH" dirty="0"/>
              <a:t>Kreative Problemlösung</a:t>
            </a:r>
          </a:p>
          <a:p>
            <a:pPr marL="457200" lvl="1" indent="0">
              <a:buNone/>
            </a:pPr>
            <a:endParaRPr lang="de-CH" dirty="0"/>
          </a:p>
          <a:p>
            <a:pPr lvl="1"/>
            <a:r>
              <a:rPr lang="de-CH" dirty="0"/>
              <a:t>Prüf-Fragen zum Reflektieren und Einschätzen von Verhaltensweisen</a:t>
            </a:r>
          </a:p>
          <a:p>
            <a:pPr marL="457200" lvl="1" indent="0">
              <a:buNone/>
            </a:pPr>
            <a:endParaRPr lang="de-CH" dirty="0"/>
          </a:p>
          <a:p>
            <a:pPr lvl="1"/>
            <a:r>
              <a:rPr lang="de-CH" dirty="0"/>
              <a:t>Aufbau von Motivation zum Problemlösen</a:t>
            </a:r>
          </a:p>
        </p:txBody>
      </p:sp>
    </p:spTree>
    <p:extLst>
      <p:ext uri="{BB962C8B-B14F-4D97-AF65-F5344CB8AC3E}">
        <p14:creationId xmlns:p14="http://schemas.microsoft.com/office/powerpoint/2010/main" val="81019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51" y="-236089"/>
            <a:ext cx="9144000" cy="6858000"/>
          </a:xfrm>
          <a:solidFill>
            <a:srgbClr val="66FFCC"/>
          </a:solidFill>
        </p:spPr>
        <p:txBody>
          <a:bodyPr>
            <a:noAutofit/>
          </a:bodyPr>
          <a:lstStyle/>
          <a:p>
            <a:r>
              <a:rPr lang="de-CH" sz="8000" b="1" dirty="0">
                <a:latin typeface="Bradley Hand ITC" panose="020F0502020204030204" pitchFamily="34" charset="0"/>
              </a:rPr>
              <a:t>Wie geht es dir heute? </a:t>
            </a:r>
            <a:br>
              <a:rPr lang="de-CH" sz="8000" b="1" dirty="0">
                <a:latin typeface="Bradley Hand ITC" panose="020F0502020204030204" pitchFamily="34" charset="0"/>
              </a:rPr>
            </a:br>
            <a:br>
              <a:rPr lang="de-CH" sz="8000" b="1" dirty="0">
                <a:latin typeface="Bradley Hand ITC" panose="020F0502020204030204" pitchFamily="34" charset="0"/>
              </a:rPr>
            </a:br>
            <a:r>
              <a:rPr lang="de-CH" sz="8000" b="1" dirty="0">
                <a:latin typeface="Bradley Hand ITC" panose="020F0502020204030204" pitchFamily="34" charset="0"/>
              </a:rPr>
              <a:t>Wie fühlst du dich heute?</a:t>
            </a:r>
          </a:p>
        </p:txBody>
      </p:sp>
    </p:spTree>
    <p:extLst>
      <p:ext uri="{BB962C8B-B14F-4D97-AF65-F5344CB8AC3E}">
        <p14:creationId xmlns:p14="http://schemas.microsoft.com/office/powerpoint/2010/main" val="515978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de-DE" sz="1800" dirty="0">
                <a:latin typeface="Century Gothic" panose="020B0502020202020204" pitchFamily="34" charset="0"/>
              </a:rPr>
              <a:t>Ganze Schuleinheiten</a:t>
            </a:r>
          </a:p>
          <a:p>
            <a:r>
              <a:rPr lang="de-DE" sz="1800" u="sng" dirty="0">
                <a:latin typeface="Century Gothic" panose="020B0502020202020204" pitchFamily="34" charset="0"/>
              </a:rPr>
              <a:t>Weiterbildung: </a:t>
            </a:r>
            <a:r>
              <a:rPr lang="de-DE" sz="1800" dirty="0">
                <a:latin typeface="Century Gothic" panose="020B0502020202020204" pitchFamily="34" charset="0"/>
              </a:rPr>
              <a:t>2 Blocktage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Coaching-Besuche und Sitzungen für die Lehrpersonen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Rückmeldungen für die Schulleitung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Weiterführende Angebote: Unterstützung beim Einbezug der Eltern, Weiterbildungsmodule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Materialien:</a:t>
            </a:r>
          </a:p>
          <a:p>
            <a:pPr lvl="1"/>
            <a:r>
              <a:rPr lang="de-DE" sz="1800" dirty="0">
                <a:latin typeface="Century Gothic" panose="020B0502020202020204" pitchFamily="34" charset="0"/>
              </a:rPr>
              <a:t>Stufenspezifische Ordner (</a:t>
            </a:r>
            <a:r>
              <a:rPr lang="de-DE" sz="1800" dirty="0" err="1">
                <a:latin typeface="Century Gothic" panose="020B0502020202020204" pitchFamily="34" charset="0"/>
              </a:rPr>
              <a:t>Kiga</a:t>
            </a:r>
            <a:r>
              <a:rPr lang="de-DE" sz="1800" dirty="0">
                <a:latin typeface="Century Gothic" panose="020B0502020202020204" pitchFamily="34" charset="0"/>
              </a:rPr>
              <a:t>, 1.-3. Klasse &amp; 4.-6. Klasse) mit </a:t>
            </a:r>
            <a:r>
              <a:rPr lang="de-DE" sz="1800" dirty="0" err="1">
                <a:latin typeface="Century Gothic" panose="020B0502020202020204" pitchFamily="34" charset="0"/>
              </a:rPr>
              <a:t>Lektionsideen</a:t>
            </a:r>
            <a:r>
              <a:rPr lang="de-DE" sz="1800" dirty="0">
                <a:latin typeface="Century Gothic" panose="020B0502020202020204" pitchFamily="34" charset="0"/>
              </a:rPr>
              <a:t>, Bücherliste etc.</a:t>
            </a:r>
          </a:p>
          <a:p>
            <a:pPr lvl="1"/>
            <a:r>
              <a:rPr lang="de-DE" sz="1800" dirty="0">
                <a:latin typeface="Century Gothic" panose="020B0502020202020204" pitchFamily="34" charset="0"/>
              </a:rPr>
              <a:t>Poster </a:t>
            </a:r>
          </a:p>
          <a:p>
            <a:pPr lvl="1"/>
            <a:r>
              <a:rPr lang="de-DE" sz="1800" dirty="0">
                <a:latin typeface="Century Gothic" panose="020B0502020202020204" pitchFamily="34" charset="0"/>
              </a:rPr>
              <a:t>Gefühlskarten</a:t>
            </a:r>
          </a:p>
          <a:p>
            <a:pPr lvl="1"/>
            <a:r>
              <a:rPr lang="de-DE" sz="1800" dirty="0">
                <a:latin typeface="Century Gothic" panose="020B0502020202020204" pitchFamily="34" charset="0"/>
              </a:rPr>
              <a:t>Puppen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b="1" dirty="0">
                <a:latin typeface="Century Gothic" panose="020B0502020202020204" pitchFamily="34" charset="0"/>
              </a:rPr>
              <a:t>Interesse geweckt? Wie weiter?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77888" y="1369790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1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CH" b="1" dirty="0">
                <a:latin typeface="Century Gothic" panose="020B0502020202020204" pitchFamily="34" charset="0"/>
              </a:rPr>
              <a:t>Zeit für Fragen, Austausch etc.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77888" y="1369790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3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66FFCC"/>
          </a:solidFill>
        </p:spPr>
        <p:txBody>
          <a:bodyPr>
            <a:normAutofit/>
          </a:bodyPr>
          <a:lstStyle/>
          <a:p>
            <a:r>
              <a:rPr lang="de-CH" sz="10000" b="1" dirty="0">
                <a:latin typeface="Bradley Hand ITC" panose="03070402050302030203" pitchFamily="66" charset="77"/>
              </a:rPr>
              <a:t>MERCI VIU MAL!</a:t>
            </a:r>
          </a:p>
        </p:txBody>
      </p:sp>
    </p:spTree>
    <p:extLst>
      <p:ext uri="{BB962C8B-B14F-4D97-AF65-F5344CB8AC3E}">
        <p14:creationId xmlns:p14="http://schemas.microsoft.com/office/powerpoint/2010/main" val="8620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HERZLICH WILLKOMMEN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de-CH" dirty="0"/>
              <a:t>Vorstellungsrunde kurz &amp; knackig </a:t>
            </a:r>
            <a:r>
              <a:rPr lang="de-CH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 Name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 Schulhaus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Deine «Funktion in der Schule»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Deine Erwartungen bez. des Workshops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3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HERZLICH WILLKOMMEN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de-CH" dirty="0">
                <a:sym typeface="Wingdings" panose="05000000000000000000" pitchFamily="2" charset="2"/>
              </a:rPr>
              <a:t>Vorstellungsrunde kurz &amp; knackig </a:t>
            </a:r>
          </a:p>
          <a:p>
            <a:pPr lvl="1"/>
            <a:r>
              <a:rPr lang="de-CH" sz="2400" u="sng" dirty="0">
                <a:sym typeface="Wingdings" panose="05000000000000000000" pitchFamily="2" charset="2"/>
              </a:rPr>
              <a:t>Dein Name: </a:t>
            </a:r>
          </a:p>
          <a:p>
            <a:pPr lvl="2"/>
            <a:r>
              <a:rPr lang="de-CH" sz="2000" dirty="0">
                <a:sym typeface="Wingdings" panose="05000000000000000000" pitchFamily="2" charset="2"/>
              </a:rPr>
              <a:t>Fabienne</a:t>
            </a:r>
          </a:p>
          <a:p>
            <a:pPr lvl="1"/>
            <a:r>
              <a:rPr lang="de-CH" sz="2400" u="sng" dirty="0">
                <a:sym typeface="Wingdings" panose="05000000000000000000" pitchFamily="2" charset="2"/>
              </a:rPr>
              <a:t>Dein Schulhaus: </a:t>
            </a:r>
          </a:p>
          <a:p>
            <a:pPr lvl="2"/>
            <a:r>
              <a:rPr lang="de-CH" sz="2000" dirty="0">
                <a:sym typeface="Wingdings" panose="05000000000000000000" pitchFamily="2" charset="2"/>
              </a:rPr>
              <a:t>Schule Manuel</a:t>
            </a:r>
          </a:p>
          <a:p>
            <a:pPr lvl="1"/>
            <a:r>
              <a:rPr lang="de-CH" sz="2400" u="sng" dirty="0">
                <a:sym typeface="Wingdings" panose="05000000000000000000" pitchFamily="2" charset="2"/>
              </a:rPr>
              <a:t>Deine «Funktion in der Schule»: </a:t>
            </a:r>
          </a:p>
          <a:p>
            <a:pPr lvl="2"/>
            <a:r>
              <a:rPr lang="de-CH" sz="2000" dirty="0">
                <a:sym typeface="Wingdings" panose="05000000000000000000" pitchFamily="2" charset="2"/>
              </a:rPr>
              <a:t>KLP-LP einer 5. Kl. &amp; KGF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Deine Erwartungen bez. des Workshops:</a:t>
            </a:r>
          </a:p>
          <a:p>
            <a:pPr lvl="2"/>
            <a:r>
              <a:rPr lang="de-CH" sz="2000" dirty="0">
                <a:sym typeface="Wingdings" panose="05000000000000000000" pitchFamily="2" charset="2"/>
              </a:rPr>
              <a:t>Überblick geben zum Projekt «Denk-Wege»</a:t>
            </a:r>
          </a:p>
          <a:p>
            <a:pPr lvl="2"/>
            <a:r>
              <a:rPr lang="de-CH" sz="2000" dirty="0">
                <a:sym typeface="Wingdings" panose="05000000000000000000" pitchFamily="2" charset="2"/>
              </a:rPr>
              <a:t>Gemeinsamer Austausch 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HERZLICH WILLKOMMEN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de-CH" dirty="0"/>
              <a:t>Vorstellungsrunde kurz &amp; knackig </a:t>
            </a:r>
            <a:r>
              <a:rPr lang="de-CH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 Name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 Schulhaus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Deine «Funktion in der Schule»</a:t>
            </a:r>
          </a:p>
          <a:p>
            <a:pPr lvl="1"/>
            <a:r>
              <a:rPr lang="de-CH" sz="2400" dirty="0">
                <a:sym typeface="Wingdings" panose="05000000000000000000" pitchFamily="2" charset="2"/>
              </a:rPr>
              <a:t>Deine Erwartungen bez. des Workshops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Autofit/>
          </a:bodyPr>
          <a:lstStyle/>
          <a:p>
            <a:r>
              <a:rPr lang="de-CH" sz="11500" b="1" dirty="0"/>
              <a:t>Denk-Wege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de-CH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Programm zur Förderung personaler und sozialer Kompetenzen &amp; Gewaltprävention an Schulen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781B74-8B8E-447D-BF4B-CE61FB075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25144"/>
            <a:ext cx="6958533" cy="18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Was ist Denk-Wege?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>
                <a:latin typeface="Century Gothic" panose="020B0502020202020204" pitchFamily="34" charset="0"/>
              </a:rPr>
              <a:t>KLASSENEBENE:</a:t>
            </a:r>
          </a:p>
          <a:p>
            <a:r>
              <a:rPr lang="de-CH" sz="2800" dirty="0">
                <a:latin typeface="Century Gothic" panose="020B0502020202020204" pitchFamily="34" charset="0"/>
              </a:rPr>
              <a:t>Vorbeugung von Gewalt, Mobbing, Problemverhalten und Substanzmissbrauch</a:t>
            </a:r>
          </a:p>
          <a:p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Reduktion von unerwünschten Entwicklungsverläufen </a:t>
            </a:r>
          </a:p>
          <a:p>
            <a:pPr lvl="1"/>
            <a:r>
              <a:rPr lang="de-CH" sz="2400" dirty="0">
                <a:latin typeface="Century Gothic" panose="020B0502020202020204" pitchFamily="34" charset="0"/>
              </a:rPr>
              <a:t>Systematische und gezielte Förderung sozial-emotionaler, kognitiver und sprachlicher Kompetenzen von Kindergarten- und Primarschulkindern</a:t>
            </a:r>
          </a:p>
          <a:p>
            <a:endParaRPr lang="de-CH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0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CH" b="1" dirty="0">
                <a:latin typeface="Century Gothic" panose="020B0502020202020204" pitchFamily="34" charset="0"/>
              </a:rPr>
              <a:t>INDIVIDUELLER EBENE:</a:t>
            </a:r>
          </a:p>
          <a:p>
            <a:r>
              <a:rPr lang="de-CH" sz="2800" dirty="0">
                <a:latin typeface="Century Gothic" panose="020B0502020202020204" pitchFamily="34" charset="0"/>
              </a:rPr>
              <a:t>Minderung von verschiedenen Problemverhalten (z.B. Vandalismus, Lügen, Aufmerksamkeitsdefizite, Drohen, Schüchternheit usw.)</a:t>
            </a: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Förderung der sozialen-emotionalen, kognitiven und sprachlichen Kompetenzen (überfachliche Kompetenzen)</a:t>
            </a: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Förderung einer gesunden und erfreulichen Entwicklung der psychischen Gesundheit</a:t>
            </a:r>
          </a:p>
          <a:p>
            <a:pPr marL="0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Verbesserung der Lernbereitschaft und der Schulleistungen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Was ist Denk-Wege?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50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 b="1" dirty="0">
                <a:latin typeface="Century Gothic" panose="020B0502020202020204" pitchFamily="34" charset="0"/>
              </a:rPr>
              <a:t>Was ist Denk-Wege?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b="1" dirty="0">
                <a:latin typeface="Century Gothic" panose="020B0502020202020204" pitchFamily="34" charset="0"/>
              </a:rPr>
              <a:t>Schulische Ebene:</a:t>
            </a:r>
          </a:p>
          <a:p>
            <a:r>
              <a:rPr lang="de-CH" sz="2800" dirty="0">
                <a:latin typeface="Century Gothic" panose="020B0502020202020204" pitchFamily="34" charset="0"/>
              </a:rPr>
              <a:t>Schulklima/Wohlbefinden</a:t>
            </a:r>
          </a:p>
          <a:p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Abnahme von Verhaltensprobleme und Störungen während des Unterrichts</a:t>
            </a:r>
          </a:p>
          <a:p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Umgang mit Vielfalt</a:t>
            </a:r>
          </a:p>
          <a:p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Gemeinsam pädagogisches Konzept</a:t>
            </a:r>
          </a:p>
          <a:p>
            <a:endParaRPr lang="de-CH" sz="2800" dirty="0">
              <a:latin typeface="Century Gothic" panose="020B0502020202020204" pitchFamily="34" charset="0"/>
            </a:endParaRPr>
          </a:p>
          <a:p>
            <a:r>
              <a:rPr lang="de-CH" sz="2800" dirty="0">
                <a:latin typeface="Century Gothic" panose="020B0502020202020204" pitchFamily="34" charset="0"/>
              </a:rPr>
              <a:t>Zusammenarbeit mit den Eltern</a:t>
            </a:r>
          </a:p>
        </p:txBody>
      </p:sp>
    </p:spTree>
    <p:extLst>
      <p:ext uri="{BB962C8B-B14F-4D97-AF65-F5344CB8AC3E}">
        <p14:creationId xmlns:p14="http://schemas.microsoft.com/office/powerpoint/2010/main" val="1034149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TM03457444[[fn=Fundament]]</Template>
  <TotalTime>0</TotalTime>
  <Words>630</Words>
  <Application>Microsoft Office PowerPoint</Application>
  <PresentationFormat>Bildschirmpräsentation (4:3)</PresentationFormat>
  <Paragraphs>134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HERZLICH  WILLKOMMEN</vt:lpstr>
      <vt:lpstr>Wie geht es dir heute?   Wie fühlst du dich heute?</vt:lpstr>
      <vt:lpstr>HERZLICH WILLKOMMEN</vt:lpstr>
      <vt:lpstr>HERZLICH WILLKOMMEN</vt:lpstr>
      <vt:lpstr>HERZLICH WILLKOMMEN</vt:lpstr>
      <vt:lpstr>Denk-Wege</vt:lpstr>
      <vt:lpstr>Was ist Denk-Wege?</vt:lpstr>
      <vt:lpstr>Was ist Denk-Wege?</vt:lpstr>
      <vt:lpstr>Was ist Denk-Wege?</vt:lpstr>
      <vt:lpstr>Einsatz im Unterricht</vt:lpstr>
      <vt:lpstr>Inhaltliche Grobstruktur</vt:lpstr>
      <vt:lpstr>Beispiel aus dem Unterricht </vt:lpstr>
      <vt:lpstr>Komplimente &amp; Ritual «Kind der Woche»</vt:lpstr>
      <vt:lpstr>Komplimente &amp; Ritual «Kind der Woche»</vt:lpstr>
      <vt:lpstr>Ritual «Kind der Woche»</vt:lpstr>
      <vt:lpstr>Beispiel aus dem Unterricht</vt:lpstr>
      <vt:lpstr>Beispiel aus dem Unterricht</vt:lpstr>
      <vt:lpstr>Das Ampelposter einführen</vt:lpstr>
      <vt:lpstr>Das Ampelposter einführen</vt:lpstr>
      <vt:lpstr>Interesse geweckt? Wie weiter?</vt:lpstr>
      <vt:lpstr>Zeit für Fragen, Austausch etc.</vt:lpstr>
      <vt:lpstr>MERCI VIU MAL!</vt:lpstr>
    </vt:vector>
  </TitlesOfParts>
  <Company>IVSB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Denk-Wege</dc:title>
  <dc:creator>Luethi Fabienne</dc:creator>
  <cp:lastModifiedBy>Lüthi, Fabienne</cp:lastModifiedBy>
  <cp:revision>24</cp:revision>
  <dcterms:created xsi:type="dcterms:W3CDTF">2019-02-20T12:47:58Z</dcterms:created>
  <dcterms:modified xsi:type="dcterms:W3CDTF">2021-05-26T05:36:12Z</dcterms:modified>
</cp:coreProperties>
</file>